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4"/>
  </p:notesMasterIdLst>
  <p:sldIdLst>
    <p:sldId id="372" r:id="rId2"/>
    <p:sldId id="336" r:id="rId3"/>
    <p:sldId id="371" r:id="rId4"/>
    <p:sldId id="323" r:id="rId5"/>
    <p:sldId id="338" r:id="rId6"/>
    <p:sldId id="256" r:id="rId7"/>
    <p:sldId id="369" r:id="rId8"/>
    <p:sldId id="313" r:id="rId9"/>
    <p:sldId id="277" r:id="rId10"/>
    <p:sldId id="298" r:id="rId11"/>
    <p:sldId id="260" r:id="rId12"/>
    <p:sldId id="321" r:id="rId13"/>
    <p:sldId id="261" r:id="rId14"/>
    <p:sldId id="335" r:id="rId15"/>
    <p:sldId id="265" r:id="rId16"/>
    <p:sldId id="327" r:id="rId17"/>
    <p:sldId id="328" r:id="rId18"/>
    <p:sldId id="274" r:id="rId19"/>
    <p:sldId id="270" r:id="rId20"/>
    <p:sldId id="300" r:id="rId21"/>
    <p:sldId id="302" r:id="rId22"/>
    <p:sldId id="384" r:id="rId23"/>
    <p:sldId id="332" r:id="rId24"/>
    <p:sldId id="382" r:id="rId25"/>
    <p:sldId id="381" r:id="rId26"/>
    <p:sldId id="258" r:id="rId27"/>
    <p:sldId id="383" r:id="rId28"/>
    <p:sldId id="385" r:id="rId29"/>
    <p:sldId id="264" r:id="rId30"/>
    <p:sldId id="312" r:id="rId31"/>
    <p:sldId id="291" r:id="rId32"/>
    <p:sldId id="356" r:id="rId33"/>
    <p:sldId id="305" r:id="rId34"/>
    <p:sldId id="306" r:id="rId35"/>
    <p:sldId id="350" r:id="rId36"/>
    <p:sldId id="343" r:id="rId37"/>
    <p:sldId id="344" r:id="rId38"/>
    <p:sldId id="267" r:id="rId39"/>
    <p:sldId id="349" r:id="rId40"/>
    <p:sldId id="266" r:id="rId41"/>
    <p:sldId id="272" r:id="rId42"/>
    <p:sldId id="325" r:id="rId43"/>
    <p:sldId id="262" r:id="rId44"/>
    <p:sldId id="292" r:id="rId45"/>
    <p:sldId id="357" r:id="rId46"/>
    <p:sldId id="345" r:id="rId47"/>
    <p:sldId id="353" r:id="rId48"/>
    <p:sldId id="355" r:id="rId49"/>
    <p:sldId id="347" r:id="rId50"/>
    <p:sldId id="358" r:id="rId51"/>
    <p:sldId id="359" r:id="rId52"/>
    <p:sldId id="380" r:id="rId53"/>
    <p:sldId id="271" r:id="rId54"/>
    <p:sldId id="362" r:id="rId55"/>
    <p:sldId id="269" r:id="rId56"/>
    <p:sldId id="361" r:id="rId57"/>
    <p:sldId id="273" r:id="rId58"/>
    <p:sldId id="293" r:id="rId59"/>
    <p:sldId id="346" r:id="rId60"/>
    <p:sldId id="360" r:id="rId61"/>
    <p:sldId id="301" r:id="rId62"/>
    <p:sldId id="307" r:id="rId63"/>
    <p:sldId id="284" r:id="rId64"/>
    <p:sldId id="375" r:id="rId65"/>
    <p:sldId id="333" r:id="rId66"/>
    <p:sldId id="386" r:id="rId67"/>
    <p:sldId id="387" r:id="rId68"/>
    <p:sldId id="388" r:id="rId69"/>
    <p:sldId id="276" r:id="rId70"/>
    <p:sldId id="389" r:id="rId71"/>
    <p:sldId id="390" r:id="rId72"/>
    <p:sldId id="280" r:id="rId73"/>
    <p:sldId id="391" r:id="rId74"/>
    <p:sldId id="392" r:id="rId75"/>
    <p:sldId id="393" r:id="rId76"/>
    <p:sldId id="394" r:id="rId77"/>
    <p:sldId id="395" r:id="rId78"/>
    <p:sldId id="396" r:id="rId79"/>
    <p:sldId id="397" r:id="rId80"/>
    <p:sldId id="398" r:id="rId81"/>
    <p:sldId id="399" r:id="rId82"/>
    <p:sldId id="400" r:id="rId83"/>
    <p:sldId id="401" r:id="rId84"/>
    <p:sldId id="259" r:id="rId85"/>
    <p:sldId id="402" r:id="rId86"/>
    <p:sldId id="403" r:id="rId87"/>
    <p:sldId id="282" r:id="rId88"/>
    <p:sldId id="404" r:id="rId89"/>
    <p:sldId id="405" r:id="rId90"/>
    <p:sldId id="406" r:id="rId91"/>
    <p:sldId id="407" r:id="rId92"/>
    <p:sldId id="408" r:id="rId93"/>
    <p:sldId id="257" r:id="rId94"/>
    <p:sldId id="263" r:id="rId95"/>
    <p:sldId id="409" r:id="rId96"/>
    <p:sldId id="410" r:id="rId97"/>
    <p:sldId id="303" r:id="rId98"/>
    <p:sldId id="290" r:id="rId99"/>
    <p:sldId id="289" r:id="rId100"/>
    <p:sldId id="288" r:id="rId101"/>
    <p:sldId id="287" r:id="rId102"/>
    <p:sldId id="411" r:id="rId103"/>
    <p:sldId id="286" r:id="rId104"/>
    <p:sldId id="285" r:id="rId105"/>
    <p:sldId id="283" r:id="rId106"/>
    <p:sldId id="281" r:id="rId107"/>
    <p:sldId id="366" r:id="rId108"/>
    <p:sldId id="279" r:id="rId109"/>
    <p:sldId id="278" r:id="rId110"/>
    <p:sldId id="376" r:id="rId111"/>
    <p:sldId id="377" r:id="rId112"/>
    <p:sldId id="378"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0216"/>
  </p:normalViewPr>
  <p:slideViewPr>
    <p:cSldViewPr snapToGrid="0">
      <p:cViewPr varScale="1">
        <p:scale>
          <a:sx n="90" d="100"/>
          <a:sy n="90" d="100"/>
        </p:scale>
        <p:origin x="232"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858786-C1E8-4988-8AB6-8B84800D0D7B}" type="datetimeFigureOut">
              <a:rPr lang="en-US"/>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C63B0-7B47-445C-9799-50B63C6C8162}" type="slidenum">
              <a:rPr lang="en-US"/>
              <a:t>‹#›</a:t>
            </a:fld>
            <a:endParaRPr lang="en-US"/>
          </a:p>
        </p:txBody>
      </p:sp>
    </p:spTree>
    <p:extLst>
      <p:ext uri="{BB962C8B-B14F-4D97-AF65-F5344CB8AC3E}">
        <p14:creationId xmlns:p14="http://schemas.microsoft.com/office/powerpoint/2010/main" val="2228609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analyticsvidhya.com/blog/2018/04/introduction-to-graph-theory-network-analysis-python-code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ultra-mileage.com/tools.php"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vglab.com/andrew/PDF/hd-jour.pdf"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lobaldatinginsights.com/2015/08/18/18082015-how-dating-sites-match-singles-up-using-advanced-graphs/"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linkurio.us/blog/recommendation-and-graphs-an-online-dating-use-cas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NUL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olo.com/legal-encyclopedia/can-i-convicted-crime-i-didn-t-realize-i-illegal.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datasciencecourse.org/notes/graphs/graphs.pdf"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graph.io/"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Data_anonymization"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rstechnica.com/tech-policy/2009/09/your-secrets-live-online-in-databases-of-ruin/" TargetMode="External"/><Relationship Id="rId2" Type="http://schemas.openxmlformats.org/officeDocument/2006/relationships/slide" Target="../slides/slide88.xml"/><Relationship Id="rId1" Type="http://schemas.openxmlformats.org/officeDocument/2006/relationships/notesMaster" Target="../notesMasters/notesMaster1.xml"/><Relationship Id="rId5" Type="http://schemas.openxmlformats.org/officeDocument/2006/relationships/hyperlink" Target="https://dataprivacylab.org/projects/identifiability/" TargetMode="External"/><Relationship Id="rId4" Type="http://schemas.openxmlformats.org/officeDocument/2006/relationships/hyperlink" Target="https://news.ycombinator.com/item?id=2942967"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owardsdatascience.com/getting-started-with-graph-analysis-in-python-with-pandas-and-networkx-5e2d2f82f18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owardsdatascience.com/getting-started-with-graph-analysis-in-python-with-pandas-and-networkx-5e2d2f82f18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cw.mit.edu/courses/electrical-engineering-and-computer-science/6-864-advanced-natural-language-processing-fall-2005/lecture-notes/lec18.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https://www.auntyflo.com/dream-dictionary/neighbor</a:t>
            </a:r>
          </a:p>
        </p:txBody>
      </p:sp>
      <p:sp>
        <p:nvSpPr>
          <p:cNvPr id="4" name="Slide Number Placeholder 3"/>
          <p:cNvSpPr>
            <a:spLocks noGrp="1"/>
          </p:cNvSpPr>
          <p:nvPr>
            <p:ph type="sldNum" sz="quarter" idx="5"/>
          </p:nvPr>
        </p:nvSpPr>
        <p:spPr/>
        <p:txBody>
          <a:bodyPr/>
          <a:lstStyle/>
          <a:p>
            <a:fld id="{BB7C63B0-7B47-445C-9799-50B63C6C8162}" type="slidenum">
              <a:rPr lang="en-US"/>
              <a:t>2</a:t>
            </a:fld>
            <a:endParaRPr lang="en-US"/>
          </a:p>
        </p:txBody>
      </p:sp>
    </p:spTree>
    <p:extLst>
      <p:ext uri="{BB962C8B-B14F-4D97-AF65-F5344CB8AC3E}">
        <p14:creationId xmlns:p14="http://schemas.microsoft.com/office/powerpoint/2010/main" val="1544839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http://faculty.ycp.edu/~dbabcock/PastCourses/cs360/lectures/lecture15.html</a:t>
            </a:r>
          </a:p>
        </p:txBody>
      </p:sp>
      <p:sp>
        <p:nvSpPr>
          <p:cNvPr id="4" name="Slide Number Placeholder 3"/>
          <p:cNvSpPr>
            <a:spLocks noGrp="1"/>
          </p:cNvSpPr>
          <p:nvPr>
            <p:ph type="sldNum" sz="quarter" idx="5"/>
          </p:nvPr>
        </p:nvSpPr>
        <p:spPr/>
        <p:txBody>
          <a:bodyPr/>
          <a:lstStyle/>
          <a:p>
            <a:fld id="{BB7C63B0-7B47-445C-9799-50B63C6C8162}" type="slidenum">
              <a:rPr lang="en-US"/>
              <a:t>48</a:t>
            </a:fld>
            <a:endParaRPr lang="en-US"/>
          </a:p>
        </p:txBody>
      </p:sp>
    </p:spTree>
    <p:extLst>
      <p:ext uri="{BB962C8B-B14F-4D97-AF65-F5344CB8AC3E}">
        <p14:creationId xmlns:p14="http://schemas.microsoft.com/office/powerpoint/2010/main" val="1476114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https://www.mcs.anl.gov/~itf/dbpp/text/node35.html</a:t>
            </a:r>
          </a:p>
        </p:txBody>
      </p:sp>
      <p:sp>
        <p:nvSpPr>
          <p:cNvPr id="4" name="Slide Number Placeholder 3"/>
          <p:cNvSpPr>
            <a:spLocks noGrp="1"/>
          </p:cNvSpPr>
          <p:nvPr>
            <p:ph type="sldNum" sz="quarter" idx="5"/>
          </p:nvPr>
        </p:nvSpPr>
        <p:spPr/>
        <p:txBody>
          <a:bodyPr/>
          <a:lstStyle/>
          <a:p>
            <a:fld id="{BB7C63B0-7B47-445C-9799-50B63C6C8162}" type="slidenum">
              <a:rPr lang="en-US"/>
              <a:t>49</a:t>
            </a:fld>
            <a:endParaRPr lang="en-US"/>
          </a:p>
        </p:txBody>
      </p:sp>
    </p:spTree>
    <p:extLst>
      <p:ext uri="{BB962C8B-B14F-4D97-AF65-F5344CB8AC3E}">
        <p14:creationId xmlns:p14="http://schemas.microsoft.com/office/powerpoint/2010/main" val="4011798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https://www.mcs.anl.gov/~itf/dbpp/text/node35.html</a:t>
            </a:r>
          </a:p>
        </p:txBody>
      </p:sp>
      <p:sp>
        <p:nvSpPr>
          <p:cNvPr id="4" name="Slide Number Placeholder 3"/>
          <p:cNvSpPr>
            <a:spLocks noGrp="1"/>
          </p:cNvSpPr>
          <p:nvPr>
            <p:ph type="sldNum" sz="quarter" idx="5"/>
          </p:nvPr>
        </p:nvSpPr>
        <p:spPr/>
        <p:txBody>
          <a:bodyPr/>
          <a:lstStyle/>
          <a:p>
            <a:fld id="{BB7C63B0-7B47-445C-9799-50B63C6C8162}" type="slidenum">
              <a:rPr lang="en-US"/>
              <a:t>50</a:t>
            </a:fld>
            <a:endParaRPr lang="en-US"/>
          </a:p>
        </p:txBody>
      </p:sp>
    </p:spTree>
    <p:extLst>
      <p:ext uri="{BB962C8B-B14F-4D97-AF65-F5344CB8AC3E}">
        <p14:creationId xmlns:p14="http://schemas.microsoft.com/office/powerpoint/2010/main" val="360956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spcBef>
                <a:spcPts val="1000"/>
              </a:spcBef>
            </a:pPr>
            <a:r>
              <a:rPr lang="en-US" dirty="0">
                <a:hlinkClick r:id="rId3"/>
              </a:rPr>
              <a:t>https://www.analyticsvidhya.com/blog/2018/04/introduction-to-graph-theory-network-analysis-python-codes/</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BB7C63B0-7B47-445C-9799-50B63C6C8162}" type="slidenum">
              <a:rPr lang="en-US"/>
              <a:t>52</a:t>
            </a:fld>
            <a:endParaRPr lang="en-US"/>
          </a:p>
        </p:txBody>
      </p:sp>
    </p:spTree>
    <p:extLst>
      <p:ext uri="{BB962C8B-B14F-4D97-AF65-F5344CB8AC3E}">
        <p14:creationId xmlns:p14="http://schemas.microsoft.com/office/powerpoint/2010/main" val="3870292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https://www.ultra-mileage.com/tools.php</a:t>
            </a:r>
            <a:endParaRPr lang="en-US" dirty="0">
              <a:cs typeface="Calibri"/>
            </a:endParaRPr>
          </a:p>
          <a:p>
            <a:r>
              <a:rPr lang="en-US" dirty="0"/>
              <a:t>https://</a:t>
            </a:r>
            <a:r>
              <a:rPr lang="en-US" dirty="0" err="1"/>
              <a:t>www.datacamp.com</a:t>
            </a:r>
            <a:r>
              <a:rPr lang="en-US" dirty="0"/>
              <a:t>/community/tutorials/</a:t>
            </a:r>
            <a:r>
              <a:rPr lang="en-US" dirty="0" err="1"/>
              <a:t>networkx</a:t>
            </a:r>
            <a:r>
              <a:rPr lang="en-US" dirty="0"/>
              <a:t>-python-graph-tutorial</a:t>
            </a:r>
          </a:p>
          <a:p>
            <a:endParaRPr lang="en-US" b="1" dirty="0">
              <a:hlinkClick r:id="rId3"/>
            </a:endParaRPr>
          </a:p>
        </p:txBody>
      </p:sp>
      <p:sp>
        <p:nvSpPr>
          <p:cNvPr id="4" name="Slide Number Placeholder 3"/>
          <p:cNvSpPr>
            <a:spLocks noGrp="1"/>
          </p:cNvSpPr>
          <p:nvPr>
            <p:ph type="sldNum" sz="quarter" idx="5"/>
          </p:nvPr>
        </p:nvSpPr>
        <p:spPr/>
        <p:txBody>
          <a:bodyPr/>
          <a:lstStyle/>
          <a:p>
            <a:fld id="{BB7C63B0-7B47-445C-9799-50B63C6C8162}" type="slidenum">
              <a:rPr lang="en-US"/>
              <a:t>53</a:t>
            </a:fld>
            <a:endParaRPr lang="en-US"/>
          </a:p>
        </p:txBody>
      </p:sp>
    </p:spTree>
    <p:extLst>
      <p:ext uri="{BB962C8B-B14F-4D97-AF65-F5344CB8AC3E}">
        <p14:creationId xmlns:p14="http://schemas.microsoft.com/office/powerpoint/2010/main" val="2664088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https://www.avglab.com/andrew/PDF/hd-jour.pdf</a:t>
            </a:r>
          </a:p>
          <a:p>
            <a:r>
              <a:rPr lang="en-US" dirty="0"/>
              <a:t>https://www.avglab.com/andrew/PDF/hi-dim.pdf</a:t>
            </a:r>
            <a:endParaRPr lang="en-US" dirty="0">
              <a:cs typeface="Calibri"/>
            </a:endParaRPr>
          </a:p>
        </p:txBody>
      </p:sp>
      <p:sp>
        <p:nvSpPr>
          <p:cNvPr id="4" name="Slide Number Placeholder 3"/>
          <p:cNvSpPr>
            <a:spLocks noGrp="1"/>
          </p:cNvSpPr>
          <p:nvPr>
            <p:ph type="sldNum" sz="quarter" idx="5"/>
          </p:nvPr>
        </p:nvSpPr>
        <p:spPr/>
        <p:txBody>
          <a:bodyPr/>
          <a:lstStyle/>
          <a:p>
            <a:fld id="{BB7C63B0-7B47-445C-9799-50B63C6C8162}" type="slidenum">
              <a:rPr lang="en-US"/>
              <a:t>54</a:t>
            </a:fld>
            <a:endParaRPr lang="en-US"/>
          </a:p>
        </p:txBody>
      </p:sp>
    </p:spTree>
    <p:extLst>
      <p:ext uri="{BB962C8B-B14F-4D97-AF65-F5344CB8AC3E}">
        <p14:creationId xmlns:p14="http://schemas.microsoft.com/office/powerpoint/2010/main" val="1299339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hlinkClick r:id="rId3"/>
              </a:rPr>
              <a:t>https://globaldatinginsights.com/2015/08/18/18082015-how-dating-sites-match-singles-up-using-advanced-graphs/</a:t>
            </a:r>
            <a:endParaRPr lang="en-US"/>
          </a:p>
          <a:p>
            <a:pPr marL="285750" indent="-285750">
              <a:lnSpc>
                <a:spcPct val="90000"/>
              </a:lnSpc>
              <a:spcBef>
                <a:spcPts val="1000"/>
              </a:spcBef>
              <a:buFont typeface="Arial"/>
              <a:buChar char="•"/>
            </a:pPr>
            <a:r>
              <a:rPr lang="en-US" dirty="0">
                <a:hlinkClick r:id="rId4"/>
              </a:rPr>
              <a:t>https://linkurio.us/blog/recommendation-and-graphs-an-online-dating-use-case/</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BB7C63B0-7B47-445C-9799-50B63C6C8162}" type="slidenum">
              <a:rPr lang="en-US"/>
              <a:t>57</a:t>
            </a:fld>
            <a:endParaRPr lang="en-US"/>
          </a:p>
        </p:txBody>
      </p:sp>
    </p:spTree>
    <p:extLst>
      <p:ext uri="{BB962C8B-B14F-4D97-AF65-F5344CB8AC3E}">
        <p14:creationId xmlns:p14="http://schemas.microsoft.com/office/powerpoint/2010/main" val="1367315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https://www.sciencelearn.org.nz/resources/2150-teaching-ethics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6B3C1-961B-4CE1-93B2-7AF579B745B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418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Based on </a:t>
            </a:r>
            <a:br>
              <a:rPr lang="en-US">
                <a:cs typeface="Calibri"/>
              </a:rPr>
            </a:br>
            <a:r>
              <a:rPr lang="en-US">
                <a:hlinkClick r:id="rId3" invalidUrl="http://"/>
              </a:rPr>
              <a:t>http://engm.umbc.edu/courses.php</a:t>
            </a:r>
            <a:br>
              <a:rPr lang="en-US">
                <a:cs typeface="Calibri"/>
                <a:hlinkClick r:id="rId4" invalidUrl="http://"/>
              </a:rPr>
            </a:br>
            <a:r>
              <a:rPr lang="en-US"/>
              <a:t>there are some useful non-technical aspects covered which Data Science students will benefit from.</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6B3C1-961B-4CE1-93B2-7AF579B745B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930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https://www.nolo.com/legal-encyclopedia/can-i-convicted-crime-i-didn-t-realize-i-illegal.html</a:t>
            </a:r>
          </a:p>
          <a:p>
            <a:endParaRPr lang="en-US">
              <a:cs typeface="Calibri"/>
            </a:endParaRPr>
          </a:p>
          <a:p>
            <a:r>
              <a:rPr lang="en-US"/>
              <a:t>https://www.nolo.com/legal-encyclopedia/is-mistake-fact-defense-criminal-charges.html</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6B3C1-961B-4CE1-93B2-7AF579B745B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63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http://www.datasciencecourse.org/notes/graphs/graphs.pdf</a:t>
            </a:r>
          </a:p>
          <a:p>
            <a:endParaRPr lang="en-US" dirty="0">
              <a:cs typeface="Calibri"/>
            </a:endParaRPr>
          </a:p>
          <a:p>
            <a:r>
              <a:rPr lang="en-US">
                <a:cs typeface="Calibri"/>
              </a:rPr>
              <a:t>To add - </a:t>
            </a:r>
            <a:r>
              <a:rPr lang="en-US" dirty="0">
                <a:hlinkClick r:id="rId4"/>
              </a:rPr>
              <a:t>https://dgraph.io/</a:t>
            </a:r>
          </a:p>
          <a:p>
            <a:r>
              <a:rPr lang="en-US"/>
              <a:t>https://news.ycombinator.com/item?id=19168075</a:t>
            </a:r>
          </a:p>
        </p:txBody>
      </p:sp>
      <p:sp>
        <p:nvSpPr>
          <p:cNvPr id="4" name="Slide Number Placeholder 3"/>
          <p:cNvSpPr>
            <a:spLocks noGrp="1"/>
          </p:cNvSpPr>
          <p:nvPr>
            <p:ph type="sldNum" sz="quarter" idx="5"/>
          </p:nvPr>
        </p:nvSpPr>
        <p:spPr/>
        <p:txBody>
          <a:bodyPr/>
          <a:lstStyle/>
          <a:p>
            <a:fld id="{BB7C63B0-7B47-445C-9799-50B63C6C8162}" type="slidenum">
              <a:rPr lang="en-US"/>
              <a:t>6</a:t>
            </a:fld>
            <a:endParaRPr lang="en-US"/>
          </a:p>
        </p:txBody>
      </p:sp>
    </p:spTree>
    <p:extLst>
      <p:ext uri="{BB962C8B-B14F-4D97-AF65-F5344CB8AC3E}">
        <p14:creationId xmlns:p14="http://schemas.microsoft.com/office/powerpoint/2010/main" val="200988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https://en.wikipedia.org/wiki/Data_anonymization</a:t>
            </a:r>
          </a:p>
          <a:p>
            <a:endParaRPr lang="en-US"/>
          </a:p>
          <a:p>
            <a:r>
              <a:rPr lang="en-US"/>
              <a:t>https://piwik.pro/blog/the-ultimate-guide-to-data-anonymization-in-analytics/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6B3C1-961B-4CE1-93B2-7AF579B745B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817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https://arstechnica.com/tech-policy/2009/09/your-secrets-live-online-in-databases-of-ruin/</a:t>
            </a:r>
          </a:p>
          <a:p>
            <a:endParaRPr lang="en-US">
              <a:cs typeface="Calibri"/>
            </a:endParaRPr>
          </a:p>
          <a:p>
            <a:r>
              <a:rPr lang="en-US">
                <a:hlinkClick r:id="rId4"/>
              </a:rPr>
              <a:t>https://news.ycombinator.com/item?id=2942967</a:t>
            </a:r>
            <a:endParaRPr lang="en-US">
              <a:cs typeface="Calibri"/>
              <a:hlinkClick r:id="rId4"/>
            </a:endParaRPr>
          </a:p>
          <a:p>
            <a:endParaRPr lang="en-US">
              <a:cs typeface="Calibri"/>
            </a:endParaRPr>
          </a:p>
          <a:p>
            <a:r>
              <a:rPr lang="en-US">
                <a:hlinkClick r:id="rId5"/>
              </a:rPr>
              <a:t>https://dataprivacylab.org/projects/identifiability/</a:t>
            </a:r>
            <a:endParaRPr lang="en-US">
              <a:cs typeface="Calibri"/>
              <a:hlinkClick r:id="rId5"/>
            </a:endParaRPr>
          </a:p>
          <a:p>
            <a:endParaRPr lang="en-US">
              <a:cs typeface="Calibri"/>
            </a:endParaRPr>
          </a:p>
          <a:p>
            <a:r>
              <a:rPr lang="en-US"/>
              <a:t>https://dataprivacylab.org/projects/identifiability/paper1.pdf</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6B3C1-961B-4CE1-93B2-7AF579B745B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151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depressingly common.</a:t>
            </a:r>
          </a:p>
          <a:p>
            <a:endParaRPr lang="en-US">
              <a:cs typeface="Calibri"/>
            </a:endParaRPr>
          </a:p>
          <a:p>
            <a:r>
              <a:rPr lang="en-US">
                <a:cs typeface="Calibri"/>
              </a:rPr>
              <a:t>How will you, the morally righteous ethical data scientist respond?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6B3C1-961B-4CE1-93B2-7AF579B745B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735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slide needs more than just a link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6B3C1-961B-4CE1-93B2-7AF579B745B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588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slide needs more than just a link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6B3C1-961B-4CE1-93B2-7AF579B745B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901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hlinkClick r:id="rId3"/>
              </a:rPr>
              <a:t>https://towardsdatascience.com/getting-started-with-graph-analysis-in-python-with-pandas-and-networkx-5e2d2f82f18e</a:t>
            </a:r>
            <a:endParaRPr lang="en-US"/>
          </a:p>
        </p:txBody>
      </p:sp>
      <p:sp>
        <p:nvSpPr>
          <p:cNvPr id="4" name="Slide Number Placeholder 3"/>
          <p:cNvSpPr>
            <a:spLocks noGrp="1"/>
          </p:cNvSpPr>
          <p:nvPr>
            <p:ph type="sldNum" sz="quarter" idx="5"/>
          </p:nvPr>
        </p:nvSpPr>
        <p:spPr/>
        <p:txBody>
          <a:bodyPr/>
          <a:lstStyle/>
          <a:p>
            <a:fld id="{BB7C63B0-7B47-445C-9799-50B63C6C8162}" type="slidenum">
              <a:rPr lang="en-US"/>
              <a:t>23</a:t>
            </a:fld>
            <a:endParaRPr lang="en-US"/>
          </a:p>
        </p:txBody>
      </p:sp>
    </p:spTree>
    <p:extLst>
      <p:ext uri="{BB962C8B-B14F-4D97-AF65-F5344CB8AC3E}">
        <p14:creationId xmlns:p14="http://schemas.microsoft.com/office/powerpoint/2010/main" val="1155850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hlinkClick r:id="rId3"/>
              </a:rPr>
              <a:t>https://towardsdatascience.com/getting-started-with-graph-analysis-in-python-with-pandas-and-networkx-5e2d2f82f18e</a:t>
            </a:r>
            <a:endParaRPr lang="en-US"/>
          </a:p>
        </p:txBody>
      </p:sp>
      <p:sp>
        <p:nvSpPr>
          <p:cNvPr id="4" name="Slide Number Placeholder 3"/>
          <p:cNvSpPr>
            <a:spLocks noGrp="1"/>
          </p:cNvSpPr>
          <p:nvPr>
            <p:ph type="sldNum" sz="quarter" idx="5"/>
          </p:nvPr>
        </p:nvSpPr>
        <p:spPr/>
        <p:txBody>
          <a:bodyPr/>
          <a:lstStyle/>
          <a:p>
            <a:fld id="{BB7C63B0-7B47-445C-9799-50B63C6C8162}" type="slidenum">
              <a:rPr lang="en-US"/>
              <a:t>24</a:t>
            </a:fld>
            <a:endParaRPr lang="en-US"/>
          </a:p>
        </p:txBody>
      </p:sp>
    </p:spTree>
    <p:extLst>
      <p:ext uri="{BB962C8B-B14F-4D97-AF65-F5344CB8AC3E}">
        <p14:creationId xmlns:p14="http://schemas.microsoft.com/office/powerpoint/2010/main" val="1030178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https://ocw.mit.edu/courses/electrical-engineering-and-computer-science/6-864-advanced-natural-language-processing-fall-2005/lecture-notes/lec18.pdf</a:t>
            </a:r>
          </a:p>
          <a:p>
            <a:endParaRPr lang="en-US" dirty="0">
              <a:cs typeface="Calibri"/>
            </a:endParaRPr>
          </a:p>
          <a:p>
            <a:r>
              <a:rPr lang="en-US" dirty="0"/>
              <a:t>https://en.wikipedia.org/wiki/Text_graph</a:t>
            </a:r>
            <a:endParaRPr lang="en-US" dirty="0">
              <a:cs typeface="Calibri"/>
            </a:endParaRPr>
          </a:p>
          <a:p>
            <a:r>
              <a:rPr lang="en-US" dirty="0"/>
              <a:t>https://medium.com/@aneesha/beyond-bag-of-words-using-pytextrank-to-find-phrases-and-summarize-text-f736fa3773c5</a:t>
            </a:r>
            <a:endParaRPr lang="en-US" dirty="0">
              <a:cs typeface="Calibri"/>
            </a:endParaRPr>
          </a:p>
        </p:txBody>
      </p:sp>
      <p:sp>
        <p:nvSpPr>
          <p:cNvPr id="4" name="Slide Number Placeholder 3"/>
          <p:cNvSpPr>
            <a:spLocks noGrp="1"/>
          </p:cNvSpPr>
          <p:nvPr>
            <p:ph type="sldNum" sz="quarter" idx="5"/>
          </p:nvPr>
        </p:nvSpPr>
        <p:spPr/>
        <p:txBody>
          <a:bodyPr/>
          <a:lstStyle/>
          <a:p>
            <a:fld id="{BB7C63B0-7B47-445C-9799-50B63C6C8162}" type="slidenum">
              <a:rPr lang="en-US"/>
              <a:t>25</a:t>
            </a:fld>
            <a:endParaRPr lang="en-US"/>
          </a:p>
        </p:txBody>
      </p:sp>
    </p:spTree>
    <p:extLst>
      <p:ext uri="{BB962C8B-B14F-4D97-AF65-F5344CB8AC3E}">
        <p14:creationId xmlns:p14="http://schemas.microsoft.com/office/powerpoint/2010/main" val="999646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https://stackoverflow.com/questions/20133479/how-to-draw-directed-graphs-using-networkx-in-python</a:t>
            </a:r>
          </a:p>
          <a:p>
            <a:endParaRPr lang="en-US" dirty="0">
              <a:cs typeface="Calibri"/>
            </a:endParaRPr>
          </a:p>
        </p:txBody>
      </p:sp>
      <p:sp>
        <p:nvSpPr>
          <p:cNvPr id="4" name="Slide Number Placeholder 3"/>
          <p:cNvSpPr>
            <a:spLocks noGrp="1"/>
          </p:cNvSpPr>
          <p:nvPr>
            <p:ph type="sldNum" sz="quarter" idx="5"/>
          </p:nvPr>
        </p:nvSpPr>
        <p:spPr/>
        <p:txBody>
          <a:bodyPr/>
          <a:lstStyle/>
          <a:p>
            <a:fld id="{BB7C63B0-7B47-445C-9799-50B63C6C8162}" type="slidenum">
              <a:rPr lang="en-US"/>
              <a:t>40</a:t>
            </a:fld>
            <a:endParaRPr lang="en-US"/>
          </a:p>
        </p:txBody>
      </p:sp>
    </p:spTree>
    <p:extLst>
      <p:ext uri="{BB962C8B-B14F-4D97-AF65-F5344CB8AC3E}">
        <p14:creationId xmlns:p14="http://schemas.microsoft.com/office/powerpoint/2010/main" val="337748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Need more than just a link here</a:t>
            </a:r>
          </a:p>
        </p:txBody>
      </p:sp>
      <p:sp>
        <p:nvSpPr>
          <p:cNvPr id="4" name="Slide Number Placeholder 3"/>
          <p:cNvSpPr>
            <a:spLocks noGrp="1"/>
          </p:cNvSpPr>
          <p:nvPr>
            <p:ph type="sldNum" sz="quarter" idx="5"/>
          </p:nvPr>
        </p:nvSpPr>
        <p:spPr/>
        <p:txBody>
          <a:bodyPr/>
          <a:lstStyle/>
          <a:p>
            <a:fld id="{BB7C63B0-7B47-445C-9799-50B63C6C8162}" type="slidenum">
              <a:rPr lang="en-US"/>
              <a:t>42</a:t>
            </a:fld>
            <a:endParaRPr lang="en-US"/>
          </a:p>
        </p:txBody>
      </p:sp>
    </p:spTree>
    <p:extLst>
      <p:ext uri="{BB962C8B-B14F-4D97-AF65-F5344CB8AC3E}">
        <p14:creationId xmlns:p14="http://schemas.microsoft.com/office/powerpoint/2010/main" val="17686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http://faculty.ycp.edu/~dbabcock/PastCourses/cs360/lectures/lecture15.html</a:t>
            </a:r>
          </a:p>
        </p:txBody>
      </p:sp>
      <p:sp>
        <p:nvSpPr>
          <p:cNvPr id="4" name="Slide Number Placeholder 3"/>
          <p:cNvSpPr>
            <a:spLocks noGrp="1"/>
          </p:cNvSpPr>
          <p:nvPr>
            <p:ph type="sldNum" sz="quarter" idx="5"/>
          </p:nvPr>
        </p:nvSpPr>
        <p:spPr/>
        <p:txBody>
          <a:bodyPr/>
          <a:lstStyle/>
          <a:p>
            <a:fld id="{BB7C63B0-7B47-445C-9799-50B63C6C8162}" type="slidenum">
              <a:rPr lang="en-US"/>
              <a:t>46</a:t>
            </a:fld>
            <a:endParaRPr lang="en-US"/>
          </a:p>
        </p:txBody>
      </p:sp>
    </p:spTree>
    <p:extLst>
      <p:ext uri="{BB962C8B-B14F-4D97-AF65-F5344CB8AC3E}">
        <p14:creationId xmlns:p14="http://schemas.microsoft.com/office/powerpoint/2010/main" val="1214891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http://faculty.ycp.edu/~dbabcock/PastCourses/cs360/lectures/lecture15.html</a:t>
            </a:r>
          </a:p>
        </p:txBody>
      </p:sp>
      <p:sp>
        <p:nvSpPr>
          <p:cNvPr id="4" name="Slide Number Placeholder 3"/>
          <p:cNvSpPr>
            <a:spLocks noGrp="1"/>
          </p:cNvSpPr>
          <p:nvPr>
            <p:ph type="sldNum" sz="quarter" idx="5"/>
          </p:nvPr>
        </p:nvSpPr>
        <p:spPr/>
        <p:txBody>
          <a:bodyPr/>
          <a:lstStyle/>
          <a:p>
            <a:fld id="{BB7C63B0-7B47-445C-9799-50B63C6C8162}" type="slidenum">
              <a:rPr lang="en-US"/>
              <a:t>47</a:t>
            </a:fld>
            <a:endParaRPr lang="en-US"/>
          </a:p>
        </p:txBody>
      </p:sp>
    </p:spTree>
    <p:extLst>
      <p:ext uri="{BB962C8B-B14F-4D97-AF65-F5344CB8AC3E}">
        <p14:creationId xmlns:p14="http://schemas.microsoft.com/office/powerpoint/2010/main" val="3740165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en.wikipedia.org/wiki/Elevator_pitch"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en.wikipedia.org/wiki/Elevator_pitch"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Freeman_A._Hrabowski_III" TargetMode="External"/><Relationship Id="rId2" Type="http://schemas.openxmlformats.org/officeDocument/2006/relationships/hyperlink" Target="https://en.wikipedia.org/wiki/Elevator_pitch" TargetMode="Externa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Elevator_pitch"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www.jafsoft.com/searchengines/log_sample.html" TargetMode="External"/><Relationship Id="rId2" Type="http://schemas.openxmlformats.org/officeDocument/2006/relationships/hyperlink" Target="https://www.loganalyzer.net/log-analysis-tutorial/log-file-sample-explain.html" TargetMode="External"/><Relationship Id="rId1" Type="http://schemas.openxmlformats.org/officeDocument/2006/relationships/slideLayout" Target="../slideLayouts/slideLayout2.xml"/><Relationship Id="rId6" Type="http://schemas.openxmlformats.org/officeDocument/2006/relationships/hyperlink" Target="https://dataplatform.cloud.ibm.com/docs/content/wsj/streaming-pipelines/clickstream_example_pipeline.html" TargetMode="External"/><Relationship Id="rId5" Type="http://schemas.openxmlformats.org/officeDocument/2006/relationships/hyperlink" Target="http://www.herongyang.com/Windows/Web-Log-File-IIS-Apache-Sample.html" TargetMode="External"/><Relationship Id="rId4" Type="http://schemas.openxmlformats.org/officeDocument/2006/relationships/hyperlink" Target="https://www.blendo.co/blog/clickstream-data-mining-techniques-introduction/"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en.wikipedia.org/wiki/Click_path" TargetMode="External"/><Relationship Id="rId2" Type="http://schemas.openxmlformats.org/officeDocument/2006/relationships/hyperlink" Target="https://old.datahub.io/dataset/wikipedia-clickstream" TargetMode="External"/><Relationship Id="rId1" Type="http://schemas.openxmlformats.org/officeDocument/2006/relationships/slideLayout" Target="../slideLayouts/slideLayout2.xml"/><Relationship Id="rId6" Type="http://schemas.openxmlformats.org/officeDocument/2006/relationships/hyperlink" Target="http://databricks-michael.s3.amazonaws.com/Wikipedia%20Clickstream%20Data.html" TargetMode="External"/><Relationship Id="rId5" Type="http://schemas.openxmlformats.org/officeDocument/2006/relationships/hyperlink" Target="https://wikimediafoundation.org/news/2018/01/16/wikipedia-rabbit-hole-clickstream/" TargetMode="External"/><Relationship Id="rId4" Type="http://schemas.openxmlformats.org/officeDocument/2006/relationships/hyperlink" Target="https://ewulczyn.github.io/Wikipedia_Clickstream_Getting_Start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Vertex_(graph_theory)" TargetMode="External"/><Relationship Id="rId2" Type="http://schemas.openxmlformats.org/officeDocument/2006/relationships/hyperlink" Target="https://en.wikipedia.org/wiki/Graph_theory"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www.datasciencecourse.org/notes/graphs/graphs.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en.wikipedia.org/wiki/Adjacency_matrix"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Graph_(discrete_mathematics)#Undirected_graph"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geeksforgeeks.org/graph-data-structure-and-algorithm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faraday.io/technology/faraday-identity-graph" TargetMode="External"/><Relationship Id="rId2" Type="http://schemas.openxmlformats.org/officeDocument/2006/relationships/hyperlink" Target="http://www.orgnet.com/sna.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marketing/" TargetMode="External"/><Relationship Id="rId2" Type="http://schemas.openxmlformats.org/officeDocument/2006/relationships/hyperlink" Target="http://www.orgnet.com/sna.html" TargetMode="External"/><Relationship Id="rId1" Type="http://schemas.openxmlformats.org/officeDocument/2006/relationships/slideLayout" Target="../slideLayouts/slideLayout2.xml"/><Relationship Id="rId5" Type="http://schemas.openxmlformats.org/officeDocument/2006/relationships/hyperlink" Target="https://www.zdnet.com/article/microsoft-touts-linkedin-graph-api-and-ai-foundations-of-its-new-bing-ad-service/" TargetMode="External"/><Relationship Id="rId4" Type="http://schemas.openxmlformats.org/officeDocument/2006/relationships/hyperlink" Target="https://www.signal.co/blog/6-things-about-id-graph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pypi.org/project/graphviz/"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Shortest_path_problem#Undirected_graph" TargetMode="External"/><Relationship Id="rId2" Type="http://schemas.openxmlformats.org/officeDocument/2006/relationships/hyperlink" Target="https://en.wikipedia.org/wiki/Six_Degrees_of_Kevin_Bacon" TargetMode="External"/><Relationship Id="rId1" Type="http://schemas.openxmlformats.org/officeDocument/2006/relationships/slideLayout" Target="../slideLayouts/slideLayout2.xml"/><Relationship Id="rId5" Type="http://schemas.openxmlformats.org/officeDocument/2006/relationships/hyperlink" Target="https://networkx.github.io/documentation/stable/reference/algorithms/shortest_paths.html" TargetMode="External"/><Relationship Id="rId4" Type="http://schemas.openxmlformats.org/officeDocument/2006/relationships/hyperlink" Target="https://en.wikipedia.org/wiki/Floyd%E2%80%93Warshall_algorith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Directed_graph"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PageRank" TargetMode="External"/><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hyperlink" Target="http://toscrape.com/" TargetMode="External"/><Relationship Id="rId4" Type="http://schemas.openxmlformats.org/officeDocument/2006/relationships/hyperlink" Target="https://scrapethissite.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Travelling_salesman_problem&#8203;"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ultra-mileage.com/tools.php&#8203;" TargetMode="Externa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hyperlink" Target="https://blogs.cornell.edu/info2040/2011/09/14/google-maps-its-just-one-big-graph/"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hyperlink" Target="https://motherboard.vice.com/en_us/article/4x3pp9/the-simple-elegant-algorithm-that-makes-google-maps-possibl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creativecommons.org/licenses/by/4.0/"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networkdata.ics.uci.edu/"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csr.lanl.gov/data/2017.htm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creativecommons.org/licenses/by/4.0/" TargetMode="External"/></Relationships>
</file>

<file path=ppt/slides/_rels/slide67.xml.rels><?xml version="1.0" encoding="UTF-8" standalone="yes"?>
<Relationships xmlns="http://schemas.openxmlformats.org/package/2006/relationships"><Relationship Id="rId2" Type="http://schemas.openxmlformats.org/officeDocument/2006/relationships/hyperlink" Target="https://www.sciencelearn.org.nz/resources/2150-teaching-ethic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anielsethics.mgt.unm.edu/pdf/google-the-quest-to-balance-privacy-with-profits1.pdf"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pcmag.com/encyclopedia/term/60101/precaching"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IANA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hyperlink" Target="https://law.stackexchange.com/questions/683/usa-is-i-am-not-a-lawyer-disclaimer-generally-necessary"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en.wikipedia.org/wiki/Closed-circuit_television"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en.wikipedia.org/wiki/General_Data_Protection_Regulation"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ucl.ac.uk/legal-services/guidance/gdpr-anonymisation-pseudonymisation"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F33E-7C06-400D-9505-60BF65FF1EA2}"/>
              </a:ext>
            </a:extLst>
          </p:cNvPr>
          <p:cNvSpPr>
            <a:spLocks noGrp="1"/>
          </p:cNvSpPr>
          <p:nvPr/>
        </p:nvSpPr>
        <p:spPr>
          <a:xfrm>
            <a:off x="838200" y="365125"/>
            <a:ext cx="1116258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highlight>
                  <a:srgbClr val="FFFF00"/>
                </a:highlight>
                <a:cs typeface="Calibri Light"/>
              </a:rPr>
              <a:t>Activity</a:t>
            </a:r>
            <a:r>
              <a:rPr lang="en-US" dirty="0">
                <a:cs typeface="Calibri Light"/>
              </a:rPr>
              <a:t>: Review assumptions and expectations</a:t>
            </a:r>
            <a:endParaRPr lang="en-US" dirty="0"/>
          </a:p>
        </p:txBody>
      </p:sp>
      <p:sp>
        <p:nvSpPr>
          <p:cNvPr id="3" name="Content Placeholder 2">
            <a:extLst>
              <a:ext uri="{FF2B5EF4-FFF2-40B4-BE49-F238E27FC236}">
                <a16:creationId xmlns:a16="http://schemas.microsoft.com/office/drawing/2014/main" id="{0EB6AE47-2364-4198-BA36-CEDF77376F8D}"/>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What were your assumptions about this class?</a:t>
            </a:r>
            <a:endParaRPr lang="en-US" dirty="0"/>
          </a:p>
          <a:p>
            <a:endParaRPr lang="en-US" dirty="0">
              <a:cs typeface="Calibri"/>
            </a:endParaRPr>
          </a:p>
          <a:p>
            <a:r>
              <a:rPr lang="en-US" dirty="0">
                <a:cs typeface="Calibri"/>
              </a:rPr>
              <a:t>What were your expectations?</a:t>
            </a:r>
          </a:p>
          <a:p>
            <a:endParaRPr lang="en-US" dirty="0">
              <a:cs typeface="Calibri"/>
            </a:endParaRPr>
          </a:p>
        </p:txBody>
      </p:sp>
      <p:pic>
        <p:nvPicPr>
          <p:cNvPr id="4" name="Picture 3" descr="A picture containing indoor&#10;&#10;Description generated with very high confidence">
            <a:extLst>
              <a:ext uri="{FF2B5EF4-FFF2-40B4-BE49-F238E27FC236}">
                <a16:creationId xmlns:a16="http://schemas.microsoft.com/office/drawing/2014/main" id="{13057DB9-FEF8-4580-ADAA-7AB38B94B254}"/>
              </a:ext>
            </a:extLst>
          </p:cNvPr>
          <p:cNvPicPr>
            <a:picLocks noChangeAspect="1"/>
          </p:cNvPicPr>
          <p:nvPr/>
        </p:nvPicPr>
        <p:blipFill>
          <a:blip r:embed="rId2"/>
          <a:stretch>
            <a:fillRect/>
          </a:stretch>
        </p:blipFill>
        <p:spPr>
          <a:xfrm>
            <a:off x="2150853" y="3928889"/>
            <a:ext cx="7689011" cy="3097768"/>
          </a:xfrm>
          <a:prstGeom prst="rect">
            <a:avLst/>
          </a:prstGeom>
        </p:spPr>
      </p:pic>
      <p:sp>
        <p:nvSpPr>
          <p:cNvPr id="5" name="TextBox 4">
            <a:extLst>
              <a:ext uri="{FF2B5EF4-FFF2-40B4-BE49-F238E27FC236}">
                <a16:creationId xmlns:a16="http://schemas.microsoft.com/office/drawing/2014/main" id="{698E72FF-EBF3-4BDD-8D6F-B6835DDFA2B0}"/>
              </a:ext>
            </a:extLst>
          </p:cNvPr>
          <p:cNvSpPr txBox="1"/>
          <p:nvPr/>
        </p:nvSpPr>
        <p:spPr>
          <a:xfrm>
            <a:off x="6823494" y="3308230"/>
            <a:ext cx="506042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&lt;&lt;Instructor&gt;&gt; aggregates responses on the</a:t>
            </a:r>
            <a:r>
              <a:rPr lang="en-US" dirty="0">
                <a:cs typeface="Calibri"/>
              </a:rPr>
              <a:t> board</a:t>
            </a:r>
            <a:endParaRPr lang="en-US" dirty="0"/>
          </a:p>
        </p:txBody>
      </p:sp>
    </p:spTree>
    <p:extLst>
      <p:ext uri="{BB962C8B-B14F-4D97-AF65-F5344CB8AC3E}">
        <p14:creationId xmlns:p14="http://schemas.microsoft.com/office/powerpoint/2010/main" val="3835563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DD762-FACD-4E6F-8895-6CB86F34C599}"/>
              </a:ext>
            </a:extLst>
          </p:cNvPr>
          <p:cNvSpPr>
            <a:spLocks noGrp="1"/>
          </p:cNvSpPr>
          <p:nvPr>
            <p:ph type="title"/>
          </p:nvPr>
        </p:nvSpPr>
        <p:spPr>
          <a:xfrm>
            <a:off x="3652684" y="156189"/>
            <a:ext cx="8536859" cy="1325563"/>
          </a:xfrm>
        </p:spPr>
        <p:txBody>
          <a:bodyPr/>
          <a:lstStyle/>
          <a:p>
            <a:r>
              <a:rPr lang="en-US">
                <a:cs typeface="Calibri Light"/>
              </a:rPr>
              <a:t>Data Structures covered in Data 601</a:t>
            </a:r>
            <a:endParaRPr lang="en-US"/>
          </a:p>
        </p:txBody>
      </p:sp>
      <p:sp>
        <p:nvSpPr>
          <p:cNvPr id="3" name="Content Placeholder 2">
            <a:extLst>
              <a:ext uri="{FF2B5EF4-FFF2-40B4-BE49-F238E27FC236}">
                <a16:creationId xmlns:a16="http://schemas.microsoft.com/office/drawing/2014/main" id="{EA0DCE43-7C67-46C6-B2FF-F8ECD8C1CAB0}"/>
              </a:ext>
            </a:extLst>
          </p:cNvPr>
          <p:cNvSpPr>
            <a:spLocks noGrp="1"/>
          </p:cNvSpPr>
          <p:nvPr>
            <p:ph idx="1"/>
          </p:nvPr>
        </p:nvSpPr>
        <p:spPr>
          <a:xfrm>
            <a:off x="875071" y="2341819"/>
            <a:ext cx="10515600" cy="4351338"/>
          </a:xfrm>
        </p:spPr>
        <p:txBody>
          <a:bodyPr vert="horz" lIns="91440" tIns="45720" rIns="91440" bIns="45720" rtlCol="0" anchor="t">
            <a:normAutofit/>
          </a:bodyPr>
          <a:lstStyle/>
          <a:p>
            <a:pPr lvl="1"/>
            <a:endParaRPr lang="en-US">
              <a:cs typeface="Calibri"/>
            </a:endParaRPr>
          </a:p>
          <a:p>
            <a:r>
              <a:rPr lang="en-US" sz="2400">
                <a:cs typeface="Calibri"/>
              </a:rPr>
              <a:t>Lists: </a:t>
            </a:r>
          </a:p>
          <a:p>
            <a:pPr lvl="1"/>
            <a:r>
              <a:rPr lang="en-US">
                <a:cs typeface="Calibri"/>
              </a:rPr>
              <a:t>["ben", 4, -934, "data 601"]</a:t>
            </a:r>
          </a:p>
          <a:p>
            <a:r>
              <a:rPr lang="en-US" sz="2400">
                <a:cs typeface="Calibri"/>
              </a:rPr>
              <a:t>Tuples:</a:t>
            </a:r>
          </a:p>
          <a:p>
            <a:pPr lvl="1"/>
            <a:r>
              <a:rPr lang="en-US">
                <a:cs typeface="Calibri"/>
              </a:rPr>
              <a:t>("ben", "bob")</a:t>
            </a:r>
          </a:p>
          <a:p>
            <a:pPr lvl="1"/>
            <a:r>
              <a:rPr lang="en-US">
                <a:cs typeface="Calibri"/>
              </a:rPr>
              <a:t>(3, 4, 9)</a:t>
            </a:r>
          </a:p>
          <a:p>
            <a:r>
              <a:rPr lang="en-US" sz="2400">
                <a:cs typeface="Calibri"/>
              </a:rPr>
              <a:t>Dictionaries: </a:t>
            </a:r>
          </a:p>
          <a:p>
            <a:pPr lvl="1"/>
            <a:r>
              <a:rPr lang="en-US">
                <a:cs typeface="Calibri"/>
              </a:rPr>
              <a:t>{"instructor":"ben", "number of cats": 4, (3,4,9): -934, "class":"data 601}</a:t>
            </a:r>
          </a:p>
          <a:p>
            <a:r>
              <a:rPr lang="en-US" sz="2400">
                <a:cs typeface="Calibri"/>
              </a:rPr>
              <a:t>Tables (CSV, Pandas, SQL, Excel) with rows and columns</a:t>
            </a:r>
          </a:p>
        </p:txBody>
      </p:sp>
      <p:sp>
        <p:nvSpPr>
          <p:cNvPr id="6" name="TextBox 5">
            <a:extLst>
              <a:ext uri="{FF2B5EF4-FFF2-40B4-BE49-F238E27FC236}">
                <a16:creationId xmlns:a16="http://schemas.microsoft.com/office/drawing/2014/main" id="{119926B2-C998-41C3-84FE-0F6620457020}"/>
              </a:ext>
            </a:extLst>
          </p:cNvPr>
          <p:cNvSpPr txBox="1"/>
          <p:nvPr/>
        </p:nvSpPr>
        <p:spPr>
          <a:xfrm>
            <a:off x="6985818" y="1897625"/>
            <a:ext cx="4562167" cy="28679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buChar char="•"/>
            </a:pPr>
            <a:r>
              <a:rPr lang="en-US" sz="2400"/>
              <a:t>Scalars (int, float): </a:t>
            </a:r>
            <a:endParaRPr lang="en-US" sz="2400">
              <a:cs typeface="Calibri"/>
            </a:endParaRPr>
          </a:p>
          <a:p>
            <a:pPr marL="685800" lvl="1" indent="-228600">
              <a:lnSpc>
                <a:spcPct val="90000"/>
              </a:lnSpc>
              <a:spcBef>
                <a:spcPts val="500"/>
              </a:spcBef>
              <a:buChar char="•"/>
            </a:pPr>
            <a:r>
              <a:rPr lang="en-US" sz="2400"/>
              <a:t>4</a:t>
            </a:r>
            <a:endParaRPr lang="en-US" sz="2400">
              <a:cs typeface="Calibri"/>
            </a:endParaRPr>
          </a:p>
          <a:p>
            <a:pPr marL="685800" lvl="1" indent="-228600">
              <a:lnSpc>
                <a:spcPct val="90000"/>
              </a:lnSpc>
              <a:spcBef>
                <a:spcPts val="500"/>
              </a:spcBef>
              <a:buChar char="•"/>
            </a:pPr>
            <a:r>
              <a:rPr lang="en-US" sz="2400"/>
              <a:t>524.52</a:t>
            </a:r>
            <a:endParaRPr lang="en-US" sz="2400">
              <a:cs typeface="Calibri"/>
            </a:endParaRPr>
          </a:p>
          <a:p>
            <a:pPr marL="685800" lvl="1" indent="-228600">
              <a:lnSpc>
                <a:spcPct val="90000"/>
              </a:lnSpc>
              <a:spcBef>
                <a:spcPts val="500"/>
              </a:spcBef>
              <a:buChar char="•"/>
            </a:pPr>
            <a:r>
              <a:rPr lang="en-US" sz="2400"/>
              <a:t>-934</a:t>
            </a:r>
            <a:endParaRPr lang="en-US" sz="2400">
              <a:cs typeface="Calibri"/>
            </a:endParaRPr>
          </a:p>
          <a:p>
            <a:pPr marL="228600" indent="-228600">
              <a:lnSpc>
                <a:spcPct val="90000"/>
              </a:lnSpc>
              <a:spcBef>
                <a:spcPts val="1000"/>
              </a:spcBef>
              <a:buChar char="•"/>
            </a:pPr>
            <a:r>
              <a:rPr lang="en-US" sz="2400"/>
              <a:t>Strings: </a:t>
            </a:r>
            <a:endParaRPr lang="en-US" sz="2400">
              <a:cs typeface="Calibri"/>
            </a:endParaRPr>
          </a:p>
          <a:p>
            <a:pPr marL="685800" lvl="1" indent="-228600">
              <a:lnSpc>
                <a:spcPct val="90000"/>
              </a:lnSpc>
              <a:spcBef>
                <a:spcPts val="500"/>
              </a:spcBef>
              <a:buChar char="•"/>
            </a:pPr>
            <a:r>
              <a:rPr lang="en-US" sz="2400"/>
              <a:t>"ben"</a:t>
            </a:r>
            <a:endParaRPr lang="en-US" sz="2400">
              <a:cs typeface="Calibri"/>
            </a:endParaRPr>
          </a:p>
          <a:p>
            <a:pPr marL="685800" lvl="1" indent="-228600">
              <a:lnSpc>
                <a:spcPct val="90000"/>
              </a:lnSpc>
              <a:spcBef>
                <a:spcPts val="500"/>
              </a:spcBef>
              <a:buChar char="•"/>
            </a:pPr>
            <a:r>
              <a:rPr lang="en-US" sz="2400"/>
              <a:t>"data 601"</a:t>
            </a:r>
            <a:endParaRPr lang="en-US" sz="2400">
              <a:cs typeface="Calibri"/>
            </a:endParaRPr>
          </a:p>
        </p:txBody>
      </p:sp>
      <p:pic>
        <p:nvPicPr>
          <p:cNvPr id="4" name="Picture 4">
            <a:extLst>
              <a:ext uri="{FF2B5EF4-FFF2-40B4-BE49-F238E27FC236}">
                <a16:creationId xmlns:a16="http://schemas.microsoft.com/office/drawing/2014/main" id="{FDBFB7A7-37D8-458D-9CD6-E50857AF748F}"/>
              </a:ext>
            </a:extLst>
          </p:cNvPr>
          <p:cNvPicPr>
            <a:picLocks noChangeAspect="1"/>
          </p:cNvPicPr>
          <p:nvPr/>
        </p:nvPicPr>
        <p:blipFill>
          <a:blip r:embed="rId2"/>
          <a:stretch>
            <a:fillRect/>
          </a:stretch>
        </p:blipFill>
        <p:spPr>
          <a:xfrm>
            <a:off x="140110" y="120505"/>
            <a:ext cx="3308554" cy="2548893"/>
          </a:xfrm>
          <a:prstGeom prst="rect">
            <a:avLst/>
          </a:prstGeom>
        </p:spPr>
      </p:pic>
    </p:spTree>
    <p:extLst>
      <p:ext uri="{BB962C8B-B14F-4D97-AF65-F5344CB8AC3E}">
        <p14:creationId xmlns:p14="http://schemas.microsoft.com/office/powerpoint/2010/main" val="25827061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02FA-21C3-4B91-9915-612AB1C33E1E}"/>
              </a:ext>
            </a:extLst>
          </p:cNvPr>
          <p:cNvSpPr>
            <a:spLocks noGrp="1"/>
          </p:cNvSpPr>
          <p:nvPr>
            <p:ph type="title"/>
          </p:nvPr>
        </p:nvSpPr>
        <p:spPr/>
        <p:txBody>
          <a:bodyPr/>
          <a:lstStyle/>
          <a:p>
            <a:r>
              <a:rPr lang="en-US" dirty="0">
                <a:cs typeface="Calibri Light"/>
              </a:rPr>
              <a:t>How I use short exposure to leaders</a:t>
            </a:r>
            <a:endParaRPr lang="en-US" dirty="0"/>
          </a:p>
        </p:txBody>
      </p:sp>
      <p:sp>
        <p:nvSpPr>
          <p:cNvPr id="3" name="Content Placeholder 2">
            <a:extLst>
              <a:ext uri="{FF2B5EF4-FFF2-40B4-BE49-F238E27FC236}">
                <a16:creationId xmlns:a16="http://schemas.microsoft.com/office/drawing/2014/main" id="{BAC1DA1E-B18E-4884-9C42-933D620D8E53}"/>
              </a:ext>
            </a:extLst>
          </p:cNvPr>
          <p:cNvSpPr>
            <a:spLocks noGrp="1"/>
          </p:cNvSpPr>
          <p:nvPr>
            <p:ph idx="1"/>
          </p:nvPr>
        </p:nvSpPr>
        <p:spPr/>
        <p:txBody>
          <a:bodyPr vert="horz" lIns="91440" tIns="45720" rIns="91440" bIns="45720" rtlCol="0" anchor="t">
            <a:normAutofit lnSpcReduction="10000"/>
          </a:bodyPr>
          <a:lstStyle/>
          <a:p>
            <a:r>
              <a:rPr lang="en-US">
                <a:cs typeface="Calibri"/>
              </a:rPr>
              <a:t>Can I describe something novel?</a:t>
            </a:r>
          </a:p>
          <a:p>
            <a:pPr lvl="1"/>
            <a:r>
              <a:rPr lang="en-US">
                <a:cs typeface="Calibri"/>
              </a:rPr>
              <a:t>What are you planning to do next?</a:t>
            </a:r>
          </a:p>
          <a:p>
            <a:pPr lvl="1"/>
            <a:r>
              <a:rPr lang="en-US">
                <a:cs typeface="Calibri"/>
              </a:rPr>
              <a:t>Rumors need to be vetted before sharing</a:t>
            </a:r>
          </a:p>
          <a:p>
            <a:pPr lvl="1"/>
            <a:r>
              <a:rPr lang="en-US">
                <a:cs typeface="Calibri"/>
              </a:rPr>
              <a:t>Duplicative efforts with other teams</a:t>
            </a:r>
          </a:p>
          <a:p>
            <a:endParaRPr lang="en-US">
              <a:cs typeface="Calibri"/>
            </a:endParaRPr>
          </a:p>
          <a:p>
            <a:r>
              <a:rPr lang="en-US">
                <a:cs typeface="Calibri"/>
              </a:rPr>
              <a:t>No one likes delivering bad news</a:t>
            </a:r>
          </a:p>
          <a:p>
            <a:pPr lvl="1"/>
            <a:r>
              <a:rPr lang="en-US">
                <a:cs typeface="Calibri"/>
              </a:rPr>
              <a:t>(Project) is going to be late</a:t>
            </a:r>
          </a:p>
          <a:p>
            <a:pPr lvl="1"/>
            <a:r>
              <a:rPr lang="en-US">
                <a:cs typeface="Calibri"/>
              </a:rPr>
              <a:t>(Project) is unlikely to succeed</a:t>
            </a:r>
          </a:p>
          <a:p>
            <a:pPr marL="0" indent="0">
              <a:buNone/>
            </a:pPr>
            <a:r>
              <a:rPr lang="en-US">
                <a:cs typeface="Calibri"/>
              </a:rPr>
              <a:t>--&gt; This is the ground truth leaders want</a:t>
            </a:r>
          </a:p>
          <a:p>
            <a:pPr marL="0" indent="0">
              <a:buNone/>
            </a:pPr>
            <a:r>
              <a:rPr lang="en-US">
                <a:cs typeface="Calibri"/>
              </a:rPr>
              <a:t>Mid-level managers dislike delivering bad news to leaders</a:t>
            </a:r>
          </a:p>
          <a:p>
            <a:endParaRPr lang="en-US">
              <a:cs typeface="Calibri"/>
            </a:endParaRPr>
          </a:p>
          <a:p>
            <a:endParaRPr lang="en-US">
              <a:cs typeface="Calibri"/>
            </a:endParaRPr>
          </a:p>
        </p:txBody>
      </p:sp>
    </p:spTree>
    <p:extLst>
      <p:ext uri="{BB962C8B-B14F-4D97-AF65-F5344CB8AC3E}">
        <p14:creationId xmlns:p14="http://schemas.microsoft.com/office/powerpoint/2010/main" val="13935511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A40B-23A1-445F-8EBE-6FA9651A8490}"/>
              </a:ext>
            </a:extLst>
          </p:cNvPr>
          <p:cNvSpPr>
            <a:spLocks noGrp="1"/>
          </p:cNvSpPr>
          <p:nvPr>
            <p:ph type="title"/>
          </p:nvPr>
        </p:nvSpPr>
        <p:spPr/>
        <p:txBody>
          <a:bodyPr/>
          <a:lstStyle/>
          <a:p>
            <a:r>
              <a:rPr lang="en-US" i="1" dirty="0">
                <a:cs typeface="Calibri Light"/>
              </a:rPr>
              <a:t>Activity</a:t>
            </a:r>
            <a:r>
              <a:rPr lang="en-US" dirty="0">
                <a:cs typeface="Calibri Light"/>
              </a:rPr>
              <a:t>: </a:t>
            </a:r>
            <a:r>
              <a:rPr lang="en-US" dirty="0">
                <a:cs typeface="Calibri Light"/>
                <a:hlinkClick r:id="rId2"/>
              </a:rPr>
              <a:t>elevator pitch</a:t>
            </a:r>
            <a:endParaRPr lang="en-US" dirty="0">
              <a:hlinkClick r:id="rId2"/>
            </a:endParaRPr>
          </a:p>
        </p:txBody>
      </p:sp>
      <p:sp>
        <p:nvSpPr>
          <p:cNvPr id="3" name="Content Placeholder 2">
            <a:extLst>
              <a:ext uri="{FF2B5EF4-FFF2-40B4-BE49-F238E27FC236}">
                <a16:creationId xmlns:a16="http://schemas.microsoft.com/office/drawing/2014/main" id="{575B1259-93ED-43CA-A856-BCFFDF35658D}"/>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r>
              <a:rPr lang="en-US" dirty="0">
                <a:cs typeface="Calibri"/>
              </a:rPr>
              <a:t>Check blackboard for your randomly selected group of 3.</a:t>
            </a:r>
          </a:p>
        </p:txBody>
      </p:sp>
      <p:sp>
        <p:nvSpPr>
          <p:cNvPr id="6" name="TextBox 5">
            <a:extLst>
              <a:ext uri="{FF2B5EF4-FFF2-40B4-BE49-F238E27FC236}">
                <a16:creationId xmlns:a16="http://schemas.microsoft.com/office/drawing/2014/main" id="{99FC7A23-C0FC-4B81-BAFA-CBB4058B2A52}"/>
              </a:ext>
            </a:extLst>
          </p:cNvPr>
          <p:cNvSpPr txBox="1"/>
          <p:nvPr/>
        </p:nvSpPr>
        <p:spPr>
          <a:xfrm>
            <a:off x="37381" y="10207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Step 1 of 3</a:t>
            </a:r>
          </a:p>
        </p:txBody>
      </p:sp>
    </p:spTree>
    <p:extLst>
      <p:ext uri="{BB962C8B-B14F-4D97-AF65-F5344CB8AC3E}">
        <p14:creationId xmlns:p14="http://schemas.microsoft.com/office/powerpoint/2010/main" val="5516996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A40B-23A1-445F-8EBE-6FA9651A8490}"/>
              </a:ext>
            </a:extLst>
          </p:cNvPr>
          <p:cNvSpPr>
            <a:spLocks noGrp="1"/>
          </p:cNvSpPr>
          <p:nvPr>
            <p:ph type="title"/>
          </p:nvPr>
        </p:nvSpPr>
        <p:spPr/>
        <p:txBody>
          <a:bodyPr/>
          <a:lstStyle/>
          <a:p>
            <a:r>
              <a:rPr lang="en-US" i="1" dirty="0">
                <a:cs typeface="Calibri Light"/>
              </a:rPr>
              <a:t>Homework</a:t>
            </a:r>
            <a:r>
              <a:rPr lang="en-US" dirty="0">
                <a:cs typeface="Calibri Light"/>
              </a:rPr>
              <a:t>: </a:t>
            </a:r>
            <a:r>
              <a:rPr lang="en-US" dirty="0">
                <a:cs typeface="Calibri Light"/>
                <a:hlinkClick r:id="rId2"/>
              </a:rPr>
              <a:t>elevator pitch</a:t>
            </a:r>
            <a:endParaRPr lang="en-US" dirty="0">
              <a:hlinkClick r:id="rId2"/>
            </a:endParaRPr>
          </a:p>
        </p:txBody>
      </p:sp>
      <p:sp>
        <p:nvSpPr>
          <p:cNvPr id="3" name="Content Placeholder 2">
            <a:extLst>
              <a:ext uri="{FF2B5EF4-FFF2-40B4-BE49-F238E27FC236}">
                <a16:creationId xmlns:a16="http://schemas.microsoft.com/office/drawing/2014/main" id="{575B1259-93ED-43CA-A856-BCFFDF35658D}"/>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r>
              <a:rPr lang="en-US" dirty="0">
                <a:cs typeface="Calibri"/>
              </a:rPr>
              <a:t>Check blackboard for assignment.</a:t>
            </a:r>
          </a:p>
        </p:txBody>
      </p:sp>
      <p:sp>
        <p:nvSpPr>
          <p:cNvPr id="6" name="TextBox 5">
            <a:extLst>
              <a:ext uri="{FF2B5EF4-FFF2-40B4-BE49-F238E27FC236}">
                <a16:creationId xmlns:a16="http://schemas.microsoft.com/office/drawing/2014/main" id="{99FC7A23-C0FC-4B81-BAFA-CBB4058B2A52}"/>
              </a:ext>
            </a:extLst>
          </p:cNvPr>
          <p:cNvSpPr txBox="1"/>
          <p:nvPr/>
        </p:nvSpPr>
        <p:spPr>
          <a:xfrm>
            <a:off x="37381" y="10207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Step 1 of 3</a:t>
            </a:r>
          </a:p>
        </p:txBody>
      </p:sp>
    </p:spTree>
    <p:extLst>
      <p:ext uri="{BB962C8B-B14F-4D97-AF65-F5344CB8AC3E}">
        <p14:creationId xmlns:p14="http://schemas.microsoft.com/office/powerpoint/2010/main" val="14881320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A40B-23A1-445F-8EBE-6FA9651A8490}"/>
              </a:ext>
            </a:extLst>
          </p:cNvPr>
          <p:cNvSpPr>
            <a:spLocks noGrp="1"/>
          </p:cNvSpPr>
          <p:nvPr>
            <p:ph type="title"/>
          </p:nvPr>
        </p:nvSpPr>
        <p:spPr/>
        <p:txBody>
          <a:bodyPr/>
          <a:lstStyle/>
          <a:p>
            <a:r>
              <a:rPr lang="en-US" i="1" dirty="0">
                <a:cs typeface="Calibri Light"/>
              </a:rPr>
              <a:t>Homework</a:t>
            </a:r>
            <a:r>
              <a:rPr lang="en-US" dirty="0">
                <a:cs typeface="Calibri Light"/>
              </a:rPr>
              <a:t>: develop an </a:t>
            </a:r>
            <a:r>
              <a:rPr lang="en-US" dirty="0">
                <a:cs typeface="Calibri Light"/>
                <a:hlinkClick r:id="rId2"/>
              </a:rPr>
              <a:t>elevator pitch</a:t>
            </a:r>
            <a:endParaRPr lang="en-US" dirty="0">
              <a:hlinkClick r:id="rId2"/>
            </a:endParaRPr>
          </a:p>
        </p:txBody>
      </p:sp>
      <p:sp>
        <p:nvSpPr>
          <p:cNvPr id="3" name="Content Placeholder 2">
            <a:extLst>
              <a:ext uri="{FF2B5EF4-FFF2-40B4-BE49-F238E27FC236}">
                <a16:creationId xmlns:a16="http://schemas.microsoft.com/office/drawing/2014/main" id="{575B1259-93ED-43CA-A856-BCFFDF35658D}"/>
              </a:ext>
            </a:extLst>
          </p:cNvPr>
          <p:cNvSpPr>
            <a:spLocks noGrp="1"/>
          </p:cNvSpPr>
          <p:nvPr>
            <p:ph idx="1"/>
          </p:nvPr>
        </p:nvSpPr>
        <p:spPr/>
        <p:txBody>
          <a:bodyPr vert="horz" lIns="91440" tIns="45720" rIns="91440" bIns="45720" rtlCol="0" anchor="t">
            <a:normAutofit/>
          </a:bodyPr>
          <a:lstStyle/>
          <a:p>
            <a:endParaRPr lang="en-US" dirty="0">
              <a:cs typeface="Calibri"/>
            </a:endParaRPr>
          </a:p>
          <a:p>
            <a:r>
              <a:rPr lang="en-US" i="1" dirty="0">
                <a:cs typeface="Calibri"/>
              </a:rPr>
              <a:t>Situation</a:t>
            </a:r>
            <a:r>
              <a:rPr lang="en-US" dirty="0">
                <a:cs typeface="Calibri"/>
              </a:rPr>
              <a:t>: You see </a:t>
            </a:r>
            <a:r>
              <a:rPr lang="en-US" dirty="0">
                <a:cs typeface="Calibri"/>
                <a:hlinkClick r:id="rId3"/>
              </a:rPr>
              <a:t>Freeman Hrabowski</a:t>
            </a:r>
            <a:r>
              <a:rPr lang="en-US" dirty="0">
                <a:cs typeface="Calibri"/>
              </a:rPr>
              <a:t> </a:t>
            </a:r>
          </a:p>
          <a:p>
            <a:pPr marL="0" indent="0">
              <a:buNone/>
            </a:pPr>
            <a:r>
              <a:rPr lang="en-US" dirty="0">
                <a:cs typeface="Calibri"/>
              </a:rPr>
              <a:t>(President of UMBC) walking towards </a:t>
            </a:r>
          </a:p>
          <a:p>
            <a:pPr marL="0" indent="0">
              <a:buNone/>
            </a:pPr>
            <a:r>
              <a:rPr lang="en-US" dirty="0">
                <a:cs typeface="Calibri"/>
              </a:rPr>
              <a:t>the UMBC library.</a:t>
            </a:r>
          </a:p>
          <a:p>
            <a:pPr marL="457200" indent="-457200"/>
            <a:r>
              <a:rPr lang="en-US" dirty="0">
                <a:cs typeface="Calibri"/>
              </a:rPr>
              <a:t>Explain what you are learning about </a:t>
            </a:r>
          </a:p>
          <a:p>
            <a:pPr marL="0" indent="0">
              <a:buNone/>
            </a:pPr>
            <a:r>
              <a:rPr lang="en-US" dirty="0">
                <a:cs typeface="Calibri"/>
              </a:rPr>
              <a:t>data science and what you plan to use </a:t>
            </a:r>
          </a:p>
          <a:p>
            <a:pPr marL="0" indent="0">
              <a:buNone/>
            </a:pPr>
            <a:r>
              <a:rPr lang="en-US" dirty="0">
                <a:cs typeface="Calibri"/>
              </a:rPr>
              <a:t>your skills for</a:t>
            </a:r>
          </a:p>
        </p:txBody>
      </p:sp>
      <p:pic>
        <p:nvPicPr>
          <p:cNvPr id="4" name="Picture 4" descr="A person wearing a suit and tie&#10;&#10;Description generated with very high confidence">
            <a:extLst>
              <a:ext uri="{FF2B5EF4-FFF2-40B4-BE49-F238E27FC236}">
                <a16:creationId xmlns:a16="http://schemas.microsoft.com/office/drawing/2014/main" id="{E1CE7475-ADC9-4E4B-BCFC-E0084F368EE3}"/>
              </a:ext>
            </a:extLst>
          </p:cNvPr>
          <p:cNvPicPr>
            <a:picLocks noChangeAspect="1"/>
          </p:cNvPicPr>
          <p:nvPr/>
        </p:nvPicPr>
        <p:blipFill>
          <a:blip r:embed="rId4"/>
          <a:stretch>
            <a:fillRect/>
          </a:stretch>
        </p:blipFill>
        <p:spPr>
          <a:xfrm>
            <a:off x="8721306" y="2447746"/>
            <a:ext cx="3275162" cy="4090358"/>
          </a:xfrm>
          <a:prstGeom prst="rect">
            <a:avLst/>
          </a:prstGeom>
        </p:spPr>
      </p:pic>
      <p:sp>
        <p:nvSpPr>
          <p:cNvPr id="6" name="TextBox 5">
            <a:extLst>
              <a:ext uri="{FF2B5EF4-FFF2-40B4-BE49-F238E27FC236}">
                <a16:creationId xmlns:a16="http://schemas.microsoft.com/office/drawing/2014/main" id="{8523F59F-1061-4B88-B582-B279C92D3F25}"/>
              </a:ext>
            </a:extLst>
          </p:cNvPr>
          <p:cNvSpPr txBox="1"/>
          <p:nvPr/>
        </p:nvSpPr>
        <p:spPr>
          <a:xfrm>
            <a:off x="37381" y="10207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Step 2 of 3</a:t>
            </a:r>
          </a:p>
        </p:txBody>
      </p:sp>
    </p:spTree>
    <p:extLst>
      <p:ext uri="{BB962C8B-B14F-4D97-AF65-F5344CB8AC3E}">
        <p14:creationId xmlns:p14="http://schemas.microsoft.com/office/powerpoint/2010/main" val="596540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A40B-23A1-445F-8EBE-6FA9651A8490}"/>
              </a:ext>
            </a:extLst>
          </p:cNvPr>
          <p:cNvSpPr>
            <a:spLocks noGrp="1"/>
          </p:cNvSpPr>
          <p:nvPr>
            <p:ph type="title"/>
          </p:nvPr>
        </p:nvSpPr>
        <p:spPr>
          <a:xfrm>
            <a:off x="385763" y="365125"/>
            <a:ext cx="11487149" cy="1325563"/>
          </a:xfrm>
        </p:spPr>
        <p:txBody>
          <a:bodyPr/>
          <a:lstStyle/>
          <a:p>
            <a:r>
              <a:rPr lang="en-US" i="1" dirty="0">
                <a:cs typeface="Calibri Light"/>
              </a:rPr>
              <a:t>Homework</a:t>
            </a:r>
            <a:r>
              <a:rPr lang="en-US" dirty="0">
                <a:cs typeface="Calibri Light"/>
              </a:rPr>
              <a:t>: upload your </a:t>
            </a:r>
            <a:r>
              <a:rPr lang="en-US" dirty="0">
                <a:cs typeface="Calibri Light"/>
                <a:hlinkClick r:id="rId2"/>
              </a:rPr>
              <a:t>elevator to Blackboard</a:t>
            </a:r>
            <a:endParaRPr lang="en-US" dirty="0">
              <a:hlinkClick r:id="rId2"/>
            </a:endParaRPr>
          </a:p>
        </p:txBody>
      </p:sp>
      <p:sp>
        <p:nvSpPr>
          <p:cNvPr id="6" name="TextBox 5">
            <a:extLst>
              <a:ext uri="{FF2B5EF4-FFF2-40B4-BE49-F238E27FC236}">
                <a16:creationId xmlns:a16="http://schemas.microsoft.com/office/drawing/2014/main" id="{8523F59F-1061-4B88-B582-B279C92D3F25}"/>
              </a:ext>
            </a:extLst>
          </p:cNvPr>
          <p:cNvSpPr txBox="1"/>
          <p:nvPr/>
        </p:nvSpPr>
        <p:spPr>
          <a:xfrm>
            <a:off x="37381" y="10207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Step 3 of 3</a:t>
            </a:r>
          </a:p>
        </p:txBody>
      </p:sp>
      <p:pic>
        <p:nvPicPr>
          <p:cNvPr id="8" name="Picture 8" descr="A group of people walking on a sidewalk&#10;&#10;Description generated with very high confidence">
            <a:extLst>
              <a:ext uri="{FF2B5EF4-FFF2-40B4-BE49-F238E27FC236}">
                <a16:creationId xmlns:a16="http://schemas.microsoft.com/office/drawing/2014/main" id="{4296AC66-1E82-4463-8974-582AEDBEBD32}"/>
              </a:ext>
            </a:extLst>
          </p:cNvPr>
          <p:cNvPicPr>
            <a:picLocks noGrp="1" noChangeAspect="1"/>
          </p:cNvPicPr>
          <p:nvPr>
            <p:ph idx="1"/>
          </p:nvPr>
        </p:nvPicPr>
        <p:blipFill>
          <a:blip r:embed="rId3"/>
          <a:stretch>
            <a:fillRect/>
          </a:stretch>
        </p:blipFill>
        <p:spPr>
          <a:xfrm>
            <a:off x="152663" y="1451814"/>
            <a:ext cx="11901051" cy="5098960"/>
          </a:xfrm>
          <a:prstGeom prst="rect">
            <a:avLst/>
          </a:prstGeom>
        </p:spPr>
      </p:pic>
    </p:spTree>
    <p:extLst>
      <p:ext uri="{BB962C8B-B14F-4D97-AF65-F5344CB8AC3E}">
        <p14:creationId xmlns:p14="http://schemas.microsoft.com/office/powerpoint/2010/main" val="35344777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4DEDF-02D4-4C96-89FF-FC45CACD5F39}"/>
              </a:ext>
            </a:extLst>
          </p:cNvPr>
          <p:cNvSpPr>
            <a:spLocks noGrp="1"/>
          </p:cNvSpPr>
          <p:nvPr>
            <p:ph type="title"/>
          </p:nvPr>
        </p:nvSpPr>
        <p:spPr/>
        <p:txBody>
          <a:bodyPr/>
          <a:lstStyle/>
          <a:p>
            <a:r>
              <a:rPr lang="en-US" i="1" dirty="0">
                <a:cs typeface="Calibri Light"/>
              </a:rPr>
              <a:t>Activity</a:t>
            </a:r>
            <a:r>
              <a:rPr lang="en-US" dirty="0">
                <a:cs typeface="Calibri Light"/>
              </a:rPr>
              <a:t>: Know/Don't know/Want to know</a:t>
            </a:r>
          </a:p>
        </p:txBody>
      </p:sp>
      <p:sp>
        <p:nvSpPr>
          <p:cNvPr id="3" name="Content Placeholder 2">
            <a:extLst>
              <a:ext uri="{FF2B5EF4-FFF2-40B4-BE49-F238E27FC236}">
                <a16:creationId xmlns:a16="http://schemas.microsoft.com/office/drawing/2014/main" id="{F8E951F0-4E1D-4B44-BC0C-BE47D72EC7B6}"/>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On a paper that you will turn email to John prior to departing, write down</a:t>
            </a:r>
          </a:p>
          <a:p>
            <a:pPr marL="0" indent="0">
              <a:buNone/>
            </a:pPr>
            <a:endParaRPr lang="en-US" dirty="0">
              <a:cs typeface="Calibri"/>
            </a:endParaRPr>
          </a:p>
          <a:p>
            <a:r>
              <a:rPr lang="en-US" dirty="0">
                <a:cs typeface="Calibri"/>
              </a:rPr>
              <a:t>1 thing you already knew that was covered in this session</a:t>
            </a:r>
            <a:endParaRPr lang="en-US" dirty="0"/>
          </a:p>
          <a:p>
            <a:endParaRPr lang="en-US" dirty="0">
              <a:cs typeface="Calibri"/>
            </a:endParaRPr>
          </a:p>
          <a:p>
            <a:r>
              <a:rPr lang="en-US" dirty="0">
                <a:cs typeface="Calibri"/>
              </a:rPr>
              <a:t>1 thing covered in this session you didn't previously know</a:t>
            </a:r>
          </a:p>
          <a:p>
            <a:endParaRPr lang="en-US" dirty="0">
              <a:cs typeface="Calibri"/>
            </a:endParaRPr>
          </a:p>
          <a:p>
            <a:r>
              <a:rPr lang="en-US" dirty="0">
                <a:cs typeface="Calibri"/>
              </a:rPr>
              <a:t>1 thing you wanted to know but wasn't covered in this session</a:t>
            </a:r>
          </a:p>
        </p:txBody>
      </p:sp>
    </p:spTree>
    <p:extLst>
      <p:ext uri="{BB962C8B-B14F-4D97-AF65-F5344CB8AC3E}">
        <p14:creationId xmlns:p14="http://schemas.microsoft.com/office/powerpoint/2010/main" val="26668108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68FE-2F89-4DD1-800B-9E4C6C2C21E1}"/>
              </a:ext>
            </a:extLst>
          </p:cNvPr>
          <p:cNvSpPr>
            <a:spLocks noGrp="1"/>
          </p:cNvSpPr>
          <p:nvPr>
            <p:ph type="title"/>
          </p:nvPr>
        </p:nvSpPr>
        <p:spPr/>
        <p:txBody>
          <a:bodyPr/>
          <a:lstStyle/>
          <a:p>
            <a:r>
              <a:rPr lang="en-US" dirty="0">
                <a:cs typeface="Calibri Light"/>
              </a:rPr>
              <a:t>Reading assignment   --&gt; Quiz on Blackboard</a:t>
            </a:r>
            <a:endParaRPr lang="en-US" dirty="0"/>
          </a:p>
        </p:txBody>
      </p:sp>
      <p:sp>
        <p:nvSpPr>
          <p:cNvPr id="3" name="Content Placeholder 2">
            <a:extLst>
              <a:ext uri="{FF2B5EF4-FFF2-40B4-BE49-F238E27FC236}">
                <a16:creationId xmlns:a16="http://schemas.microsoft.com/office/drawing/2014/main" id="{24F2DEC7-9B1D-40BF-A2B8-3C79AE212A27}"/>
              </a:ext>
            </a:extLst>
          </p:cNvPr>
          <p:cNvSpPr>
            <a:spLocks noGrp="1"/>
          </p:cNvSpPr>
          <p:nvPr>
            <p:ph idx="1"/>
          </p:nvPr>
        </p:nvSpPr>
        <p:spPr/>
        <p:txBody>
          <a:bodyPr vert="horz" lIns="91440" tIns="45720" rIns="91440" bIns="45720" rtlCol="0" anchor="t">
            <a:normAutofit/>
          </a:bodyPr>
          <a:lstStyle/>
          <a:p>
            <a:pPr marL="0" indent="0">
              <a:buNone/>
            </a:pPr>
            <a:r>
              <a:rPr lang="en-US" sz="3000" dirty="0">
                <a:cs typeface="Calibri"/>
              </a:rPr>
              <a:t>"Mining massive datasets" </a:t>
            </a:r>
            <a:endParaRPr lang="en-US" dirty="0"/>
          </a:p>
          <a:p>
            <a:r>
              <a:rPr lang="en-US" sz="3000" dirty="0">
                <a:cs typeface="Calibri"/>
              </a:rPr>
              <a:t>page 163 to 168 (181 to 186 in the PDF)</a:t>
            </a:r>
            <a:endParaRPr lang="en-US" dirty="0"/>
          </a:p>
          <a:p>
            <a:r>
              <a:rPr lang="en-US" sz="3000" dirty="0">
                <a:cs typeface="Calibri"/>
              </a:rPr>
              <a:t>plus the summary of chapter 5 on page 196-197 (214 to 215)</a:t>
            </a:r>
            <a:endParaRPr lang="en-US" dirty="0"/>
          </a:p>
        </p:txBody>
      </p:sp>
    </p:spTree>
    <p:extLst>
      <p:ext uri="{BB962C8B-B14F-4D97-AF65-F5344CB8AC3E}">
        <p14:creationId xmlns:p14="http://schemas.microsoft.com/office/powerpoint/2010/main" val="24031787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547C4-45DB-4814-B7C9-A16E30CE4774}"/>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Calibri Light"/>
              </a:rPr>
              <a:t>Homework assignment: parse .</a:t>
            </a:r>
            <a:r>
              <a:rPr kumimoji="0" lang="en-US" sz="4400" b="0" i="0" u="none" strike="noStrike" kern="1200" cap="none" spc="0" normalizeH="0" baseline="0" noProof="0" dirty="0" err="1">
                <a:ln>
                  <a:noFill/>
                </a:ln>
                <a:solidFill>
                  <a:prstClr val="black"/>
                </a:solidFill>
                <a:effectLst/>
                <a:uLnTx/>
                <a:uFillTx/>
                <a:latin typeface="Calibri Light" panose="020F0302020204030204"/>
                <a:ea typeface="+mj-ea"/>
                <a:cs typeface="Calibri Light"/>
              </a:rPr>
              <a:t>ipynb</a:t>
            </a: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Calibri Light"/>
              </a:rPr>
              <a:t> files</a:t>
            </a:r>
          </a:p>
        </p:txBody>
      </p:sp>
      <p:sp>
        <p:nvSpPr>
          <p:cNvPr id="5" name="Content Placeholder 2">
            <a:extLst>
              <a:ext uri="{FF2B5EF4-FFF2-40B4-BE49-F238E27FC236}">
                <a16:creationId xmlns:a16="http://schemas.microsoft.com/office/drawing/2014/main" id="{0D4FD8B7-8FFD-4F8A-9091-EFF68ACFE54E}"/>
              </a:ext>
            </a:extLst>
          </p:cNvPr>
          <p:cNvSpPr>
            <a:spLocks noGrp="1"/>
          </p:cNvSpPr>
          <p:nvPr/>
        </p:nvSpPr>
        <p:spPr>
          <a:xfrm>
            <a:off x="838200" y="1825625"/>
            <a:ext cx="10515600" cy="48010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rPr>
              <a:t>Create a notebook that finds all other notebooks used for Data 601 on your computer and generates a list of the modules used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rPr>
              <a:t>Lines of code that start with either "</a:t>
            </a:r>
            <a:r>
              <a:rPr kumimoji="0" lang="en-US" sz="2800" b="0" i="0" u="none" strike="noStrike" kern="1200" cap="none" spc="0" normalizeH="0" baseline="0" noProof="0" dirty="0">
                <a:ln>
                  <a:noFill/>
                </a:ln>
                <a:solidFill>
                  <a:prstClr val="black"/>
                </a:solidFill>
                <a:effectLst/>
                <a:uLnTx/>
                <a:uFillTx/>
                <a:latin typeface="Courier New"/>
                <a:ea typeface="+mn-ea"/>
                <a:cs typeface="Courier New"/>
              </a:rPr>
              <a:t>from</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rPr>
              <a:t>" or "</a:t>
            </a:r>
            <a:r>
              <a:rPr kumimoji="0" lang="en-US" sz="2800" b="0" i="0" u="none" strike="noStrike" kern="1200" cap="none" spc="0" normalizeH="0" baseline="0" noProof="0" dirty="0">
                <a:ln>
                  <a:noFill/>
                </a:ln>
                <a:solidFill>
                  <a:prstClr val="black"/>
                </a:solidFill>
                <a:effectLst/>
                <a:uLnTx/>
                <a:uFillTx/>
                <a:latin typeface="Courier New"/>
                <a:ea typeface="+mn-ea"/>
                <a:cs typeface="Courier New"/>
              </a:rPr>
              <a:t>import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rPr>
              <a:t>Your notebook should analyze at least 8 notebooks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rPr>
              <a:t>Submit your python notebook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Calibri"/>
              </a:rPr>
              <a:t>ipynb</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rPr>
              <a:t> file) containing the code for the implementation and the results. Results are a list of modules used.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Calibri"/>
              </a:rPr>
              <a:t>Optional bonus question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rPr>
              <a:t>: How many lines of Python code have you created for Data 601?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0179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20E2-15DB-403D-A038-26BE0BD4C312}"/>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Calibri Light"/>
              </a:rPr>
              <a:t>Breakdown the Homework, Part 1 of 2</a:t>
            </a:r>
          </a:p>
        </p:txBody>
      </p:sp>
      <p:sp>
        <p:nvSpPr>
          <p:cNvPr id="3" name="Content Placeholder 2">
            <a:extLst>
              <a:ext uri="{FF2B5EF4-FFF2-40B4-BE49-F238E27FC236}">
                <a16:creationId xmlns:a16="http://schemas.microsoft.com/office/drawing/2014/main" id="{5A856D4D-B3E9-44F0-B3B2-5A03749617D2}"/>
              </a:ext>
            </a:extLst>
          </p:cNvPr>
          <p:cNvSpPr>
            <a:spLocks noGrp="1"/>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Calibri"/>
              </a:rPr>
              <a:t>Draw or write down what you're starting with</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Calibri"/>
              </a:rPr>
              <a:t>Draw or write down what the outcome should look like</a:t>
            </a:r>
          </a:p>
        </p:txBody>
      </p:sp>
    </p:spTree>
    <p:extLst>
      <p:ext uri="{BB962C8B-B14F-4D97-AF65-F5344CB8AC3E}">
        <p14:creationId xmlns:p14="http://schemas.microsoft.com/office/powerpoint/2010/main" val="7084794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E82F-47CE-41EE-AC6A-D20B7529B8E6}"/>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Calibri Light"/>
              </a:rPr>
              <a:t>Breakdown the Homework, Part 2 of 2:</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Calibri Light"/>
              </a:rPr>
            </a:br>
            <a: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Calibri Light"/>
              </a:rPr>
              <a:t>Design your approach to solving the problem</a:t>
            </a:r>
          </a:p>
        </p:txBody>
      </p:sp>
      <p:sp>
        <p:nvSpPr>
          <p:cNvPr id="3" name="Content Placeholder 2">
            <a:extLst>
              <a:ext uri="{FF2B5EF4-FFF2-40B4-BE49-F238E27FC236}">
                <a16:creationId xmlns:a16="http://schemas.microsoft.com/office/drawing/2014/main" id="{87825745-357E-4EAC-A131-F804FCE3BF06}"/>
              </a:ext>
            </a:extLst>
          </p:cNvPr>
          <p:cNvSpPr>
            <a:spLocks noGrp="1"/>
          </p:cNvSpPr>
          <p:nvPr/>
        </p:nvSpPr>
        <p:spPr>
          <a:xfrm>
            <a:off x="838200" y="1825625"/>
            <a:ext cx="10515600" cy="435133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Calibri"/>
              </a:rPr>
              <a:t>Given the starting point and end point, what steps are needed?</a:t>
            </a:r>
          </a:p>
          <a:p>
            <a:pPr marL="514350" marR="0" lvl="0" indent="-51435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Calibri"/>
              </a:rPr>
              <a:t>Write down actions you'll need to take</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514350" marR="0" lvl="0" indent="-51435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Calibri"/>
              </a:rPr>
              <a:t>Determine the dependencies among the actions you need to take</a:t>
            </a:r>
          </a:p>
          <a:p>
            <a:pPr marL="514350" marR="0" lvl="0" indent="-51435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Calibri"/>
              </a:rPr>
              <a:t>In what order should the steps be?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a:ln>
                  <a:noFill/>
                </a:ln>
                <a:solidFill>
                  <a:prstClr val="black"/>
                </a:solidFill>
                <a:effectLst/>
                <a:uLnTx/>
                <a:uFillTx/>
                <a:latin typeface="Calibri" panose="020F0502020204030204"/>
                <a:ea typeface="+mn-ea"/>
                <a:cs typeface="Calibri"/>
              </a:rPr>
              <a:t>If you have time before leaving</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Calibri"/>
              </a:rPr>
              <a:t>, take the listed actions using your computer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279253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324D-A0BD-4424-9D03-39C3208614F0}"/>
              </a:ext>
            </a:extLst>
          </p:cNvPr>
          <p:cNvSpPr>
            <a:spLocks noGrp="1"/>
          </p:cNvSpPr>
          <p:nvPr>
            <p:ph type="title"/>
          </p:nvPr>
        </p:nvSpPr>
        <p:spPr/>
        <p:txBody>
          <a:bodyPr/>
          <a:lstStyle/>
          <a:p>
            <a:r>
              <a:rPr lang="en-US">
                <a:cs typeface="Calibri Light"/>
              </a:rPr>
              <a:t>Table 1 describing relations among entities</a:t>
            </a:r>
            <a:endParaRPr lang="en-US"/>
          </a:p>
        </p:txBody>
      </p:sp>
      <p:graphicFrame>
        <p:nvGraphicFramePr>
          <p:cNvPr id="4" name="Table 4">
            <a:extLst>
              <a:ext uri="{FF2B5EF4-FFF2-40B4-BE49-F238E27FC236}">
                <a16:creationId xmlns:a16="http://schemas.microsoft.com/office/drawing/2014/main" id="{95D1039F-4CCF-41BE-B6EF-C397CC2CDB30}"/>
              </a:ext>
            </a:extLst>
          </p:cNvPr>
          <p:cNvGraphicFramePr>
            <a:graphicFrameLocks noGrp="1"/>
          </p:cNvGraphicFramePr>
          <p:nvPr>
            <p:ph idx="1"/>
            <p:extLst>
              <p:ext uri="{D42A27DB-BD31-4B8C-83A1-F6EECF244321}">
                <p14:modId xmlns:p14="http://schemas.microsoft.com/office/powerpoint/2010/main" val="3327179678"/>
              </p:ext>
            </p:extLst>
          </p:nvPr>
        </p:nvGraphicFramePr>
        <p:xfrm>
          <a:off x="838200" y="1825625"/>
          <a:ext cx="10515600" cy="2966709"/>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633258320"/>
                    </a:ext>
                  </a:extLst>
                </a:gridCol>
                <a:gridCol w="3505200">
                  <a:extLst>
                    <a:ext uri="{9D8B030D-6E8A-4147-A177-3AD203B41FA5}">
                      <a16:colId xmlns:a16="http://schemas.microsoft.com/office/drawing/2014/main" val="2011444286"/>
                    </a:ext>
                  </a:extLst>
                </a:gridCol>
                <a:gridCol w="3505200">
                  <a:extLst>
                    <a:ext uri="{9D8B030D-6E8A-4147-A177-3AD203B41FA5}">
                      <a16:colId xmlns:a16="http://schemas.microsoft.com/office/drawing/2014/main" val="3418288334"/>
                    </a:ext>
                  </a:extLst>
                </a:gridCol>
              </a:tblGrid>
              <a:tr h="370840">
                <a:tc>
                  <a:txBody>
                    <a:bodyPr/>
                    <a:lstStyle/>
                    <a:p>
                      <a:r>
                        <a:rPr lang="en-US"/>
                        <a:t>Person</a:t>
                      </a:r>
                    </a:p>
                  </a:txBody>
                  <a:tcPr/>
                </a:tc>
                <a:tc>
                  <a:txBody>
                    <a:bodyPr/>
                    <a:lstStyle/>
                    <a:p>
                      <a:r>
                        <a:rPr lang="en-US"/>
                        <a:t>Knows</a:t>
                      </a:r>
                    </a:p>
                  </a:txBody>
                  <a:tcPr/>
                </a:tc>
                <a:tc>
                  <a:txBody>
                    <a:bodyPr/>
                    <a:lstStyle/>
                    <a:p>
                      <a:pPr lvl="0" algn="l">
                        <a:buNone/>
                      </a:pPr>
                      <a:r>
                        <a:rPr lang="en-US"/>
                        <a:t>Duration in years</a:t>
                      </a:r>
                    </a:p>
                  </a:txBody>
                  <a:tcPr/>
                </a:tc>
                <a:extLst>
                  <a:ext uri="{0D108BD9-81ED-4DB2-BD59-A6C34878D82A}">
                    <a16:rowId xmlns:a16="http://schemas.microsoft.com/office/drawing/2014/main" val="91142106"/>
                  </a:ext>
                </a:extLst>
              </a:tr>
              <a:tr h="370840">
                <a:tc>
                  <a:txBody>
                    <a:bodyPr/>
                    <a:lstStyle/>
                    <a:p>
                      <a:r>
                        <a:rPr lang="en-US"/>
                        <a:t>Bob</a:t>
                      </a:r>
                    </a:p>
                  </a:txBody>
                  <a:tcPr/>
                </a:tc>
                <a:tc>
                  <a:txBody>
                    <a:bodyPr/>
                    <a:lstStyle/>
                    <a:p>
                      <a:r>
                        <a:rPr lang="en-US"/>
                        <a:t>Anna</a:t>
                      </a:r>
                    </a:p>
                  </a:txBody>
                  <a:tcPr/>
                </a:tc>
                <a:tc>
                  <a:txBody>
                    <a:bodyPr/>
                    <a:lstStyle/>
                    <a:p>
                      <a:pPr lvl="0" algn="l">
                        <a:buNone/>
                      </a:pPr>
                      <a:r>
                        <a:rPr lang="en-US"/>
                        <a:t>1</a:t>
                      </a:r>
                    </a:p>
                  </a:txBody>
                  <a:tcPr/>
                </a:tc>
                <a:extLst>
                  <a:ext uri="{0D108BD9-81ED-4DB2-BD59-A6C34878D82A}">
                    <a16:rowId xmlns:a16="http://schemas.microsoft.com/office/drawing/2014/main" val="380763272"/>
                  </a:ext>
                </a:extLst>
              </a:tr>
              <a:tr h="370839">
                <a:tc>
                  <a:txBody>
                    <a:bodyPr/>
                    <a:lstStyle/>
                    <a:p>
                      <a:pPr lvl="0">
                        <a:buNone/>
                      </a:pPr>
                      <a:r>
                        <a:rPr lang="en-US"/>
                        <a:t>Bob</a:t>
                      </a:r>
                    </a:p>
                  </a:txBody>
                  <a:tcPr/>
                </a:tc>
                <a:tc>
                  <a:txBody>
                    <a:bodyPr/>
                    <a:lstStyle/>
                    <a:p>
                      <a:pPr lvl="0">
                        <a:buNone/>
                      </a:pPr>
                      <a:r>
                        <a:rPr lang="en-US"/>
                        <a:t>Kate</a:t>
                      </a:r>
                    </a:p>
                  </a:txBody>
                  <a:tcPr/>
                </a:tc>
                <a:tc>
                  <a:txBody>
                    <a:bodyPr/>
                    <a:lstStyle/>
                    <a:p>
                      <a:pPr lvl="0">
                        <a:buNone/>
                      </a:pPr>
                      <a:r>
                        <a:rPr lang="en-US"/>
                        <a:t>4</a:t>
                      </a:r>
                    </a:p>
                  </a:txBody>
                  <a:tcPr/>
                </a:tc>
                <a:extLst>
                  <a:ext uri="{0D108BD9-81ED-4DB2-BD59-A6C34878D82A}">
                    <a16:rowId xmlns:a16="http://schemas.microsoft.com/office/drawing/2014/main" val="2588864498"/>
                  </a:ext>
                </a:extLst>
              </a:tr>
              <a:tr h="370838">
                <a:tc>
                  <a:txBody>
                    <a:bodyPr/>
                    <a:lstStyle/>
                    <a:p>
                      <a:pPr lvl="0">
                        <a:buNone/>
                      </a:pPr>
                      <a:r>
                        <a:rPr lang="en-US"/>
                        <a:t>Bob</a:t>
                      </a:r>
                    </a:p>
                  </a:txBody>
                  <a:tcPr/>
                </a:tc>
                <a:tc>
                  <a:txBody>
                    <a:bodyPr/>
                    <a:lstStyle/>
                    <a:p>
                      <a:pPr lvl="0">
                        <a:buNone/>
                      </a:pPr>
                      <a:r>
                        <a:rPr lang="en-US"/>
                        <a:t>James</a:t>
                      </a:r>
                    </a:p>
                  </a:txBody>
                  <a:tcPr/>
                </a:tc>
                <a:tc>
                  <a:txBody>
                    <a:bodyPr/>
                    <a:lstStyle/>
                    <a:p>
                      <a:pPr lvl="0">
                        <a:buNone/>
                      </a:pPr>
                      <a:r>
                        <a:rPr lang="en-US"/>
                        <a:t>2</a:t>
                      </a:r>
                    </a:p>
                  </a:txBody>
                  <a:tcPr/>
                </a:tc>
                <a:extLst>
                  <a:ext uri="{0D108BD9-81ED-4DB2-BD59-A6C34878D82A}">
                    <a16:rowId xmlns:a16="http://schemas.microsoft.com/office/drawing/2014/main" val="392416306"/>
                  </a:ext>
                </a:extLst>
              </a:tr>
              <a:tr h="370838">
                <a:tc>
                  <a:txBody>
                    <a:bodyPr/>
                    <a:lstStyle/>
                    <a:p>
                      <a:pPr lvl="0">
                        <a:buNone/>
                      </a:pPr>
                      <a:r>
                        <a:rPr lang="en-US"/>
                        <a:t>Anna</a:t>
                      </a:r>
                    </a:p>
                  </a:txBody>
                  <a:tcPr/>
                </a:tc>
                <a:tc>
                  <a:txBody>
                    <a:bodyPr/>
                    <a:lstStyle/>
                    <a:p>
                      <a:pPr lvl="0">
                        <a:buNone/>
                      </a:pPr>
                      <a:r>
                        <a:rPr lang="en-US"/>
                        <a:t>Kate</a:t>
                      </a:r>
                    </a:p>
                  </a:txBody>
                  <a:tcPr/>
                </a:tc>
                <a:tc>
                  <a:txBody>
                    <a:bodyPr/>
                    <a:lstStyle/>
                    <a:p>
                      <a:pPr lvl="0">
                        <a:buNone/>
                      </a:pPr>
                      <a:r>
                        <a:rPr lang="en-US"/>
                        <a:t>4</a:t>
                      </a:r>
                    </a:p>
                  </a:txBody>
                  <a:tcPr/>
                </a:tc>
                <a:extLst>
                  <a:ext uri="{0D108BD9-81ED-4DB2-BD59-A6C34878D82A}">
                    <a16:rowId xmlns:a16="http://schemas.microsoft.com/office/drawing/2014/main" val="1022190724"/>
                  </a:ext>
                </a:extLst>
              </a:tr>
              <a:tr h="370838">
                <a:tc>
                  <a:txBody>
                    <a:bodyPr/>
                    <a:lstStyle/>
                    <a:p>
                      <a:pPr lvl="0">
                        <a:buNone/>
                      </a:pPr>
                      <a:r>
                        <a:rPr lang="en-US"/>
                        <a:t>Max</a:t>
                      </a:r>
                    </a:p>
                  </a:txBody>
                  <a:tcPr/>
                </a:tc>
                <a:tc>
                  <a:txBody>
                    <a:bodyPr/>
                    <a:lstStyle/>
                    <a:p>
                      <a:pPr lvl="0">
                        <a:buNone/>
                      </a:pPr>
                      <a:r>
                        <a:rPr lang="en-US"/>
                        <a:t>Jim</a:t>
                      </a:r>
                    </a:p>
                  </a:txBody>
                  <a:tcPr/>
                </a:tc>
                <a:tc>
                  <a:txBody>
                    <a:bodyPr/>
                    <a:lstStyle/>
                    <a:p>
                      <a:pPr lvl="0">
                        <a:buNone/>
                      </a:pPr>
                      <a:r>
                        <a:rPr lang="en-US"/>
                        <a:t>1</a:t>
                      </a:r>
                    </a:p>
                  </a:txBody>
                  <a:tcPr/>
                </a:tc>
                <a:extLst>
                  <a:ext uri="{0D108BD9-81ED-4DB2-BD59-A6C34878D82A}">
                    <a16:rowId xmlns:a16="http://schemas.microsoft.com/office/drawing/2014/main" val="2288754780"/>
                  </a:ext>
                </a:extLst>
              </a:tr>
              <a:tr h="370838">
                <a:tc>
                  <a:txBody>
                    <a:bodyPr/>
                    <a:lstStyle/>
                    <a:p>
                      <a:pPr lvl="0">
                        <a:buNone/>
                      </a:pPr>
                      <a:r>
                        <a:rPr lang="en-US"/>
                        <a:t>Kate</a:t>
                      </a:r>
                    </a:p>
                  </a:txBody>
                  <a:tcPr/>
                </a:tc>
                <a:tc>
                  <a:txBody>
                    <a:bodyPr/>
                    <a:lstStyle/>
                    <a:p>
                      <a:pPr lvl="0">
                        <a:buNone/>
                      </a:pPr>
                      <a:r>
                        <a:rPr lang="en-US"/>
                        <a:t>Jim</a:t>
                      </a:r>
                    </a:p>
                  </a:txBody>
                  <a:tcPr/>
                </a:tc>
                <a:tc>
                  <a:txBody>
                    <a:bodyPr/>
                    <a:lstStyle/>
                    <a:p>
                      <a:pPr lvl="0">
                        <a:buNone/>
                      </a:pPr>
                      <a:r>
                        <a:rPr lang="en-US"/>
                        <a:t>8</a:t>
                      </a:r>
                    </a:p>
                  </a:txBody>
                  <a:tcPr/>
                </a:tc>
                <a:extLst>
                  <a:ext uri="{0D108BD9-81ED-4DB2-BD59-A6C34878D82A}">
                    <a16:rowId xmlns:a16="http://schemas.microsoft.com/office/drawing/2014/main" val="1051533979"/>
                  </a:ext>
                </a:extLst>
              </a:tr>
              <a:tr h="370838">
                <a:tc>
                  <a:txBody>
                    <a:bodyPr/>
                    <a:lstStyle/>
                    <a:p>
                      <a:pPr lvl="0">
                        <a:buNone/>
                      </a:pPr>
                      <a:r>
                        <a:rPr lang="en-US"/>
                        <a:t>Angela</a:t>
                      </a:r>
                    </a:p>
                  </a:txBody>
                  <a:tcPr/>
                </a:tc>
                <a:tc>
                  <a:txBody>
                    <a:bodyPr/>
                    <a:lstStyle/>
                    <a:p>
                      <a:pPr lvl="0">
                        <a:buNone/>
                      </a:pPr>
                      <a:r>
                        <a:rPr lang="en-US"/>
                        <a:t>Anna</a:t>
                      </a:r>
                    </a:p>
                  </a:txBody>
                  <a:tcPr/>
                </a:tc>
                <a:tc>
                  <a:txBody>
                    <a:bodyPr/>
                    <a:lstStyle/>
                    <a:p>
                      <a:pPr lvl="0">
                        <a:buNone/>
                      </a:pPr>
                      <a:r>
                        <a:rPr lang="en-US"/>
                        <a:t>2</a:t>
                      </a:r>
                    </a:p>
                  </a:txBody>
                  <a:tcPr/>
                </a:tc>
                <a:extLst>
                  <a:ext uri="{0D108BD9-81ED-4DB2-BD59-A6C34878D82A}">
                    <a16:rowId xmlns:a16="http://schemas.microsoft.com/office/drawing/2014/main" val="2625874886"/>
                  </a:ext>
                </a:extLst>
              </a:tr>
            </a:tbl>
          </a:graphicData>
        </a:graphic>
      </p:graphicFrame>
    </p:spTree>
    <p:extLst>
      <p:ext uri="{BB962C8B-B14F-4D97-AF65-F5344CB8AC3E}">
        <p14:creationId xmlns:p14="http://schemas.microsoft.com/office/powerpoint/2010/main" val="17427134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01C-40C2-4E45-9E7A-ABFD0832E8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9C5C3D-BCD2-47AE-B0EA-06EF139E5CA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44173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AAE88-90FC-47F5-A1D2-0D25193FE662}"/>
              </a:ext>
            </a:extLst>
          </p:cNvPr>
          <p:cNvSpPr>
            <a:spLocks noGrp="1"/>
          </p:cNvSpPr>
          <p:nvPr>
            <p:ph type="title"/>
          </p:nvPr>
        </p:nvSpPr>
        <p:spPr/>
        <p:txBody>
          <a:bodyPr/>
          <a:lstStyle/>
          <a:p>
            <a:r>
              <a:rPr lang="en-US" dirty="0">
                <a:cs typeface="Calibri Light"/>
              </a:rPr>
              <a:t>Log data </a:t>
            </a:r>
            <a:endParaRPr lang="en-US" dirty="0"/>
          </a:p>
        </p:txBody>
      </p:sp>
      <p:sp>
        <p:nvSpPr>
          <p:cNvPr id="3" name="Content Placeholder 2">
            <a:extLst>
              <a:ext uri="{FF2B5EF4-FFF2-40B4-BE49-F238E27FC236}">
                <a16:creationId xmlns:a16="http://schemas.microsoft.com/office/drawing/2014/main" id="{579A6793-AD22-47D9-8E92-BEFE32E0E04D}"/>
              </a:ext>
            </a:extLst>
          </p:cNvPr>
          <p:cNvSpPr>
            <a:spLocks noGrp="1"/>
          </p:cNvSpPr>
          <p:nvPr>
            <p:ph idx="1"/>
          </p:nvPr>
        </p:nvSpPr>
        <p:spPr/>
        <p:txBody>
          <a:bodyPr vert="horz" lIns="91440" tIns="45720" rIns="91440" bIns="45720" rtlCol="0" anchor="t">
            <a:normAutofit lnSpcReduction="10000"/>
          </a:bodyPr>
          <a:lstStyle/>
          <a:p>
            <a:r>
              <a:rPr lang="en-US" dirty="0">
                <a:ea typeface="+mn-lt"/>
                <a:cs typeface="+mn-lt"/>
                <a:hlinkClick r:id="rId2"/>
              </a:rPr>
              <a:t>https://www.loganalyzer.net/log-analysis-tutorial/log-file-sample-explain.html</a:t>
            </a:r>
          </a:p>
          <a:p>
            <a:r>
              <a:rPr lang="en-US" dirty="0">
                <a:ea typeface="+mn-lt"/>
                <a:cs typeface="+mn-lt"/>
                <a:hlinkClick r:id="rId3"/>
              </a:rPr>
              <a:t>https://www.jafsoft.com/searchengines/log_sample.html</a:t>
            </a:r>
          </a:p>
          <a:p>
            <a:r>
              <a:rPr lang="en-US" dirty="0">
                <a:ea typeface="+mn-lt"/>
                <a:cs typeface="+mn-lt"/>
                <a:hlinkClick r:id="rId4"/>
              </a:rPr>
              <a:t>https://www.blendo.co/blog/clickstream-data-mining-techniques-introduction/</a:t>
            </a:r>
          </a:p>
          <a:p>
            <a:endParaRPr lang="en-US" dirty="0">
              <a:ea typeface="+mn-lt"/>
              <a:cs typeface="+mn-lt"/>
            </a:endParaRPr>
          </a:p>
          <a:p>
            <a:r>
              <a:rPr lang="en-US" dirty="0">
                <a:ea typeface="+mn-lt"/>
                <a:cs typeface="+mn-lt"/>
                <a:hlinkClick r:id="rId5"/>
              </a:rPr>
              <a:t>http://www.herongyang.com/Windows/Web-Log-File-IIS-Apache-Sample.html</a:t>
            </a:r>
          </a:p>
          <a:p>
            <a:r>
              <a:rPr lang="en-US" dirty="0">
                <a:ea typeface="+mn-lt"/>
                <a:cs typeface="+mn-lt"/>
                <a:hlinkClick r:id="rId6"/>
              </a:rPr>
              <a:t>https://dataplatform.cloud.ibm.com/docs/content/wsj/streaming-pipelines/clickstream_example_pipeline.html</a:t>
            </a:r>
            <a:endParaRPr lang="en-US" dirty="0">
              <a:cs typeface="Calibri"/>
            </a:endParaRPr>
          </a:p>
        </p:txBody>
      </p:sp>
    </p:spTree>
    <p:extLst>
      <p:ext uri="{BB962C8B-B14F-4D97-AF65-F5344CB8AC3E}">
        <p14:creationId xmlns:p14="http://schemas.microsoft.com/office/powerpoint/2010/main" val="6332982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1A77-43BE-42D3-B1EF-C0F299DD1A88}"/>
              </a:ext>
            </a:extLst>
          </p:cNvPr>
          <p:cNvSpPr>
            <a:spLocks noGrp="1"/>
          </p:cNvSpPr>
          <p:nvPr>
            <p:ph type="title"/>
          </p:nvPr>
        </p:nvSpPr>
        <p:spPr/>
        <p:txBody>
          <a:bodyPr/>
          <a:lstStyle/>
          <a:p>
            <a:r>
              <a:rPr lang="en-US">
                <a:cs typeface="Calibri Light"/>
              </a:rPr>
              <a:t>Wikipedia clickstream</a:t>
            </a:r>
            <a:endParaRPr lang="en-US"/>
          </a:p>
        </p:txBody>
      </p:sp>
      <p:sp>
        <p:nvSpPr>
          <p:cNvPr id="3" name="Content Placeholder 2">
            <a:extLst>
              <a:ext uri="{FF2B5EF4-FFF2-40B4-BE49-F238E27FC236}">
                <a16:creationId xmlns:a16="http://schemas.microsoft.com/office/drawing/2014/main" id="{5C02C7F2-1C51-4209-B694-38003A9F3575}"/>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2"/>
              </a:rPr>
              <a:t>https://old.datahub.io/dataset/wikipedia-clickstream</a:t>
            </a:r>
          </a:p>
          <a:p>
            <a:r>
              <a:rPr lang="en-US" dirty="0">
                <a:ea typeface="+mn-lt"/>
                <a:cs typeface="+mn-lt"/>
                <a:hlinkClick r:id="rId3"/>
              </a:rPr>
              <a:t>https://en.wikipedia.org/wiki/Click_path</a:t>
            </a:r>
          </a:p>
          <a:p>
            <a:r>
              <a:rPr lang="en-US" dirty="0">
                <a:ea typeface="+mn-lt"/>
                <a:cs typeface="+mn-lt"/>
                <a:hlinkClick r:id="rId4"/>
              </a:rPr>
              <a:t>https://ewulczyn.github.io/Wikipedia_Clickstream_Getting_Started/</a:t>
            </a:r>
          </a:p>
          <a:p>
            <a:r>
              <a:rPr lang="en-US" dirty="0">
                <a:ea typeface="+mn-lt"/>
                <a:cs typeface="+mn-lt"/>
                <a:hlinkClick r:id="rId5"/>
              </a:rPr>
              <a:t>https://wikimediafoundation.org/news/2018/01/16/wikipedia-rabbit-hole-clickstream/</a:t>
            </a:r>
          </a:p>
          <a:p>
            <a:r>
              <a:rPr lang="en-US" dirty="0">
                <a:ea typeface="+mn-lt"/>
                <a:cs typeface="+mn-lt"/>
                <a:hlinkClick r:id="rId5"/>
              </a:rPr>
              <a:t>https://wikimediafoundation.org/news/2018/01/16/wikipedia-rabbit-hole-clickstream/</a:t>
            </a:r>
          </a:p>
          <a:p>
            <a:r>
              <a:rPr lang="en-US" dirty="0">
                <a:ea typeface="+mn-lt"/>
                <a:cs typeface="+mn-lt"/>
                <a:hlinkClick r:id="rId6"/>
              </a:rPr>
              <a:t>http://databricks-michael.s3.amazonaws.com/Wikipedia%20Clickstream%20Data.html</a:t>
            </a:r>
            <a:endParaRPr lang="en-US" dirty="0">
              <a:cs typeface="Calibri"/>
            </a:endParaRPr>
          </a:p>
        </p:txBody>
      </p:sp>
    </p:spTree>
    <p:extLst>
      <p:ext uri="{BB962C8B-B14F-4D97-AF65-F5344CB8AC3E}">
        <p14:creationId xmlns:p14="http://schemas.microsoft.com/office/powerpoint/2010/main" val="1035539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324D-A0BD-4424-9D03-39C3208614F0}"/>
              </a:ext>
            </a:extLst>
          </p:cNvPr>
          <p:cNvSpPr>
            <a:spLocks noGrp="1"/>
          </p:cNvSpPr>
          <p:nvPr>
            <p:ph type="title"/>
          </p:nvPr>
        </p:nvSpPr>
        <p:spPr/>
        <p:txBody>
          <a:bodyPr/>
          <a:lstStyle/>
          <a:p>
            <a:r>
              <a:rPr lang="en-US">
                <a:cs typeface="Calibri Light"/>
              </a:rPr>
              <a:t>Table 2 describing relations among entities</a:t>
            </a:r>
            <a:endParaRPr lang="en-US"/>
          </a:p>
        </p:txBody>
      </p:sp>
      <p:graphicFrame>
        <p:nvGraphicFramePr>
          <p:cNvPr id="4" name="Table 4">
            <a:extLst>
              <a:ext uri="{FF2B5EF4-FFF2-40B4-BE49-F238E27FC236}">
                <a16:creationId xmlns:a16="http://schemas.microsoft.com/office/drawing/2014/main" id="{95D1039F-4CCF-41BE-B6EF-C397CC2CDB30}"/>
              </a:ext>
            </a:extLst>
          </p:cNvPr>
          <p:cNvGraphicFramePr>
            <a:graphicFrameLocks noGrp="1"/>
          </p:cNvGraphicFramePr>
          <p:nvPr>
            <p:ph idx="1"/>
            <p:extLst>
              <p:ext uri="{D42A27DB-BD31-4B8C-83A1-F6EECF244321}">
                <p14:modId xmlns:p14="http://schemas.microsoft.com/office/powerpoint/2010/main" val="1543233082"/>
              </p:ext>
            </p:extLst>
          </p:nvPr>
        </p:nvGraphicFramePr>
        <p:xfrm>
          <a:off x="838200" y="1825625"/>
          <a:ext cx="10515600" cy="2966709"/>
        </p:xfrm>
        <a:graphic>
          <a:graphicData uri="http://schemas.openxmlformats.org/drawingml/2006/table">
            <a:tbl>
              <a:tblPr firstRow="1" bandRow="1">
                <a:tableStyleId>{93296810-A885-4BE3-A3E7-6D5BEEA58F35}</a:tableStyleId>
              </a:tblPr>
              <a:tblGrid>
                <a:gridCol w="2628900">
                  <a:extLst>
                    <a:ext uri="{9D8B030D-6E8A-4147-A177-3AD203B41FA5}">
                      <a16:colId xmlns:a16="http://schemas.microsoft.com/office/drawing/2014/main" val="1493396563"/>
                    </a:ext>
                  </a:extLst>
                </a:gridCol>
                <a:gridCol w="2628900">
                  <a:extLst>
                    <a:ext uri="{9D8B030D-6E8A-4147-A177-3AD203B41FA5}">
                      <a16:colId xmlns:a16="http://schemas.microsoft.com/office/drawing/2014/main" val="3633258320"/>
                    </a:ext>
                  </a:extLst>
                </a:gridCol>
                <a:gridCol w="2628900">
                  <a:extLst>
                    <a:ext uri="{9D8B030D-6E8A-4147-A177-3AD203B41FA5}">
                      <a16:colId xmlns:a16="http://schemas.microsoft.com/office/drawing/2014/main" val="2011444286"/>
                    </a:ext>
                  </a:extLst>
                </a:gridCol>
                <a:gridCol w="2628900">
                  <a:extLst>
                    <a:ext uri="{9D8B030D-6E8A-4147-A177-3AD203B41FA5}">
                      <a16:colId xmlns:a16="http://schemas.microsoft.com/office/drawing/2014/main" val="3418288334"/>
                    </a:ext>
                  </a:extLst>
                </a:gridCol>
              </a:tblGrid>
              <a:tr h="370840">
                <a:tc>
                  <a:txBody>
                    <a:bodyPr/>
                    <a:lstStyle/>
                    <a:p>
                      <a:pPr lvl="0">
                        <a:buNone/>
                      </a:pPr>
                      <a:r>
                        <a:rPr lang="en-US"/>
                        <a:t>Company</a:t>
                      </a:r>
                    </a:p>
                  </a:txBody>
                  <a:tcPr/>
                </a:tc>
                <a:tc>
                  <a:txBody>
                    <a:bodyPr/>
                    <a:lstStyle/>
                    <a:p>
                      <a:r>
                        <a:rPr lang="en-US"/>
                        <a:t>Person</a:t>
                      </a:r>
                    </a:p>
                  </a:txBody>
                  <a:tcPr/>
                </a:tc>
                <a:tc>
                  <a:txBody>
                    <a:bodyPr/>
                    <a:lstStyle/>
                    <a:p>
                      <a:pPr lvl="0" algn="l">
                        <a:buNone/>
                      </a:pPr>
                      <a:r>
                        <a:rPr lang="en-US"/>
                        <a:t>Position</a:t>
                      </a:r>
                    </a:p>
                  </a:txBody>
                  <a:tcPr/>
                </a:tc>
                <a:tc>
                  <a:txBody>
                    <a:bodyPr/>
                    <a:lstStyle/>
                    <a:p>
                      <a:pPr lvl="0" algn="l">
                        <a:buNone/>
                      </a:pPr>
                      <a:r>
                        <a:rPr lang="en-US"/>
                        <a:t>Friend count</a:t>
                      </a:r>
                    </a:p>
                  </a:txBody>
                  <a:tcPr/>
                </a:tc>
                <a:extLst>
                  <a:ext uri="{0D108BD9-81ED-4DB2-BD59-A6C34878D82A}">
                    <a16:rowId xmlns:a16="http://schemas.microsoft.com/office/drawing/2014/main" val="91142106"/>
                  </a:ext>
                </a:extLst>
              </a:tr>
              <a:tr h="370840">
                <a:tc>
                  <a:txBody>
                    <a:bodyPr/>
                    <a:lstStyle/>
                    <a:p>
                      <a:pPr lvl="0">
                        <a:buNone/>
                      </a:pPr>
                      <a:r>
                        <a:rPr lang="en-US"/>
                        <a:t>Pepsi</a:t>
                      </a:r>
                    </a:p>
                  </a:txBody>
                  <a:tcPr/>
                </a:tc>
                <a:tc>
                  <a:txBody>
                    <a:bodyPr/>
                    <a:lstStyle/>
                    <a:p>
                      <a:r>
                        <a:rPr lang="en-US"/>
                        <a:t>Bob</a:t>
                      </a:r>
                    </a:p>
                  </a:txBody>
                  <a:tcPr/>
                </a:tc>
                <a:tc>
                  <a:txBody>
                    <a:bodyPr/>
                    <a:lstStyle/>
                    <a:p>
                      <a:pPr lvl="0" algn="l">
                        <a:buNone/>
                      </a:pPr>
                      <a:r>
                        <a:rPr lang="en-US"/>
                        <a:t>Delivery</a:t>
                      </a:r>
                    </a:p>
                  </a:txBody>
                  <a:tcPr/>
                </a:tc>
                <a:tc>
                  <a:txBody>
                    <a:bodyPr/>
                    <a:lstStyle/>
                    <a:p>
                      <a:pPr lvl="0" algn="l">
                        <a:buNone/>
                      </a:pPr>
                      <a:r>
                        <a:rPr lang="en-US"/>
                        <a:t>142</a:t>
                      </a:r>
                    </a:p>
                  </a:txBody>
                  <a:tcPr/>
                </a:tc>
                <a:extLst>
                  <a:ext uri="{0D108BD9-81ED-4DB2-BD59-A6C34878D82A}">
                    <a16:rowId xmlns:a16="http://schemas.microsoft.com/office/drawing/2014/main" val="380763272"/>
                  </a:ext>
                </a:extLst>
              </a:tr>
              <a:tr h="370839">
                <a:tc>
                  <a:txBody>
                    <a:bodyPr/>
                    <a:lstStyle/>
                    <a:p>
                      <a:pPr lvl="0">
                        <a:buNone/>
                      </a:pPr>
                      <a:r>
                        <a:rPr lang="en-US"/>
                        <a:t>Acme</a:t>
                      </a:r>
                    </a:p>
                  </a:txBody>
                  <a:tcPr/>
                </a:tc>
                <a:tc>
                  <a:txBody>
                    <a:bodyPr/>
                    <a:lstStyle/>
                    <a:p>
                      <a:pPr lvl="0">
                        <a:buNone/>
                      </a:pPr>
                      <a:r>
                        <a:rPr lang="en-US"/>
                        <a:t>Kate</a:t>
                      </a:r>
                    </a:p>
                  </a:txBody>
                  <a:tcPr/>
                </a:tc>
                <a:tc>
                  <a:txBody>
                    <a:bodyPr/>
                    <a:lstStyle/>
                    <a:p>
                      <a:pPr lvl="0" algn="l">
                        <a:buNone/>
                      </a:pPr>
                      <a:r>
                        <a:rPr lang="en-US"/>
                        <a:t>Sales</a:t>
                      </a:r>
                    </a:p>
                  </a:txBody>
                  <a:tcPr/>
                </a:tc>
                <a:tc>
                  <a:txBody>
                    <a:bodyPr/>
                    <a:lstStyle/>
                    <a:p>
                      <a:pPr lvl="0">
                        <a:buNone/>
                      </a:pPr>
                      <a:r>
                        <a:rPr lang="en-US"/>
                        <a:t>47</a:t>
                      </a:r>
                    </a:p>
                  </a:txBody>
                  <a:tcPr/>
                </a:tc>
                <a:extLst>
                  <a:ext uri="{0D108BD9-81ED-4DB2-BD59-A6C34878D82A}">
                    <a16:rowId xmlns:a16="http://schemas.microsoft.com/office/drawing/2014/main" val="2588864498"/>
                  </a:ext>
                </a:extLst>
              </a:tr>
              <a:tr h="370838">
                <a:tc>
                  <a:txBody>
                    <a:bodyPr/>
                    <a:lstStyle/>
                    <a:p>
                      <a:pPr lvl="0">
                        <a:buNone/>
                      </a:pPr>
                      <a:r>
                        <a:rPr lang="en-US"/>
                        <a:t>Heavy Industry Inc.</a:t>
                      </a:r>
                    </a:p>
                  </a:txBody>
                  <a:tcPr/>
                </a:tc>
                <a:tc>
                  <a:txBody>
                    <a:bodyPr/>
                    <a:lstStyle/>
                    <a:p>
                      <a:pPr lvl="0">
                        <a:buNone/>
                      </a:pPr>
                      <a:r>
                        <a:rPr lang="en-US"/>
                        <a:t>Bob</a:t>
                      </a:r>
                    </a:p>
                  </a:txBody>
                  <a:tcPr/>
                </a:tc>
                <a:tc>
                  <a:txBody>
                    <a:bodyPr/>
                    <a:lstStyle/>
                    <a:p>
                      <a:pPr lvl="0" algn="l">
                        <a:buNone/>
                      </a:pPr>
                      <a:r>
                        <a:rPr lang="en-US"/>
                        <a:t>Research</a:t>
                      </a:r>
                    </a:p>
                  </a:txBody>
                  <a:tcPr/>
                </a:tc>
                <a:tc>
                  <a:txBody>
                    <a:bodyPr/>
                    <a:lstStyle/>
                    <a:p>
                      <a:pPr lvl="0">
                        <a:buNone/>
                      </a:pPr>
                      <a:r>
                        <a:rPr lang="en-US"/>
                        <a:t>124</a:t>
                      </a:r>
                    </a:p>
                  </a:txBody>
                  <a:tcPr/>
                </a:tc>
                <a:extLst>
                  <a:ext uri="{0D108BD9-81ED-4DB2-BD59-A6C34878D82A}">
                    <a16:rowId xmlns:a16="http://schemas.microsoft.com/office/drawing/2014/main" val="392416306"/>
                  </a:ext>
                </a:extLst>
              </a:tr>
              <a:tr h="370838">
                <a:tc>
                  <a:txBody>
                    <a:bodyPr/>
                    <a:lstStyle/>
                    <a:p>
                      <a:pPr lvl="0">
                        <a:buNone/>
                      </a:pPr>
                      <a:r>
                        <a:rPr lang="en-US"/>
                        <a:t>FunTymes</a:t>
                      </a:r>
                    </a:p>
                  </a:txBody>
                  <a:tcPr/>
                </a:tc>
                <a:tc>
                  <a:txBody>
                    <a:bodyPr/>
                    <a:lstStyle/>
                    <a:p>
                      <a:pPr lvl="0">
                        <a:buNone/>
                      </a:pPr>
                      <a:r>
                        <a:rPr lang="en-US"/>
                        <a:t>Anna</a:t>
                      </a:r>
                    </a:p>
                  </a:txBody>
                  <a:tcPr/>
                </a:tc>
                <a:tc>
                  <a:txBody>
                    <a:bodyPr/>
                    <a:lstStyle/>
                    <a:p>
                      <a:pPr lvl="0" algn="l">
                        <a:buNone/>
                      </a:pPr>
                      <a:r>
                        <a:rPr lang="en-US"/>
                        <a:t>Coordinator</a:t>
                      </a:r>
                    </a:p>
                  </a:txBody>
                  <a:tcPr/>
                </a:tc>
                <a:tc>
                  <a:txBody>
                    <a:bodyPr/>
                    <a:lstStyle/>
                    <a:p>
                      <a:pPr lvl="0">
                        <a:buNone/>
                      </a:pPr>
                      <a:r>
                        <a:rPr lang="en-US"/>
                        <a:t>634</a:t>
                      </a:r>
                    </a:p>
                  </a:txBody>
                  <a:tcPr/>
                </a:tc>
                <a:extLst>
                  <a:ext uri="{0D108BD9-81ED-4DB2-BD59-A6C34878D82A}">
                    <a16:rowId xmlns:a16="http://schemas.microsoft.com/office/drawing/2014/main" val="1022190724"/>
                  </a:ext>
                </a:extLst>
              </a:tr>
              <a:tr h="370838">
                <a:tc>
                  <a:txBody>
                    <a:bodyPr/>
                    <a:lstStyle/>
                    <a:p>
                      <a:pPr lvl="0">
                        <a:buNone/>
                      </a:pPr>
                      <a:r>
                        <a:rPr lang="en-US"/>
                        <a:t>Roboflex</a:t>
                      </a:r>
                    </a:p>
                  </a:txBody>
                  <a:tcPr/>
                </a:tc>
                <a:tc>
                  <a:txBody>
                    <a:bodyPr/>
                    <a:lstStyle/>
                    <a:p>
                      <a:pPr lvl="0">
                        <a:buNone/>
                      </a:pPr>
                      <a:r>
                        <a:rPr lang="en-US"/>
                        <a:t>Max</a:t>
                      </a:r>
                    </a:p>
                  </a:txBody>
                  <a:tcPr/>
                </a:tc>
                <a:tc>
                  <a:txBody>
                    <a:bodyPr/>
                    <a:lstStyle/>
                    <a:p>
                      <a:pPr lvl="0">
                        <a:buNone/>
                      </a:pPr>
                      <a:r>
                        <a:rPr lang="en-US"/>
                        <a:t>Manager</a:t>
                      </a:r>
                    </a:p>
                  </a:txBody>
                  <a:tcPr/>
                </a:tc>
                <a:tc>
                  <a:txBody>
                    <a:bodyPr/>
                    <a:lstStyle/>
                    <a:p>
                      <a:pPr lvl="0">
                        <a:buNone/>
                      </a:pPr>
                      <a:r>
                        <a:rPr lang="en-US"/>
                        <a:t>152</a:t>
                      </a:r>
                    </a:p>
                  </a:txBody>
                  <a:tcPr/>
                </a:tc>
                <a:extLst>
                  <a:ext uri="{0D108BD9-81ED-4DB2-BD59-A6C34878D82A}">
                    <a16:rowId xmlns:a16="http://schemas.microsoft.com/office/drawing/2014/main" val="2288754780"/>
                  </a:ext>
                </a:extLst>
              </a:tr>
              <a:tr h="370838">
                <a:tc>
                  <a:txBody>
                    <a:bodyPr/>
                    <a:lstStyle/>
                    <a:p>
                      <a:pPr lvl="0">
                        <a:buNone/>
                      </a:pPr>
                      <a:r>
                        <a:rPr lang="en-US"/>
                        <a:t>HR Support</a:t>
                      </a:r>
                    </a:p>
                  </a:txBody>
                  <a:tcPr/>
                </a:tc>
                <a:tc>
                  <a:txBody>
                    <a:bodyPr/>
                    <a:lstStyle/>
                    <a:p>
                      <a:pPr lvl="0">
                        <a:buNone/>
                      </a:pPr>
                      <a:r>
                        <a:rPr lang="en-US"/>
                        <a:t>Kate</a:t>
                      </a:r>
                    </a:p>
                  </a:txBody>
                  <a:tcPr/>
                </a:tc>
                <a:tc>
                  <a:txBody>
                    <a:bodyPr/>
                    <a:lstStyle/>
                    <a:p>
                      <a:pPr lvl="0" algn="l">
                        <a:buNone/>
                      </a:pPr>
                      <a:r>
                        <a:rPr lang="en-US"/>
                        <a:t>Tester</a:t>
                      </a:r>
                    </a:p>
                  </a:txBody>
                  <a:tcPr/>
                </a:tc>
                <a:tc>
                  <a:txBody>
                    <a:bodyPr/>
                    <a:lstStyle/>
                    <a:p>
                      <a:pPr lvl="0">
                        <a:buNone/>
                      </a:pPr>
                      <a:r>
                        <a:rPr lang="en-US"/>
                        <a:t>89</a:t>
                      </a:r>
                    </a:p>
                  </a:txBody>
                  <a:tcPr/>
                </a:tc>
                <a:extLst>
                  <a:ext uri="{0D108BD9-81ED-4DB2-BD59-A6C34878D82A}">
                    <a16:rowId xmlns:a16="http://schemas.microsoft.com/office/drawing/2014/main" val="1051533979"/>
                  </a:ext>
                </a:extLst>
              </a:tr>
              <a:tr h="370838">
                <a:tc>
                  <a:txBody>
                    <a:bodyPr/>
                    <a:lstStyle/>
                    <a:p>
                      <a:pPr lvl="0">
                        <a:buNone/>
                      </a:pPr>
                      <a:r>
                        <a:rPr lang="en-US"/>
                        <a:t>UMBC</a:t>
                      </a:r>
                    </a:p>
                  </a:txBody>
                  <a:tcPr/>
                </a:tc>
                <a:tc>
                  <a:txBody>
                    <a:bodyPr/>
                    <a:lstStyle/>
                    <a:p>
                      <a:pPr lvl="0">
                        <a:buNone/>
                      </a:pPr>
                      <a:r>
                        <a:rPr lang="en-US"/>
                        <a:t>Angela</a:t>
                      </a:r>
                    </a:p>
                  </a:txBody>
                  <a:tcPr/>
                </a:tc>
                <a:tc>
                  <a:txBody>
                    <a:bodyPr/>
                    <a:lstStyle/>
                    <a:p>
                      <a:pPr lvl="0">
                        <a:buNone/>
                      </a:pPr>
                      <a:r>
                        <a:rPr lang="en-US"/>
                        <a:t>Data Scientist</a:t>
                      </a:r>
                    </a:p>
                  </a:txBody>
                  <a:tcPr/>
                </a:tc>
                <a:tc>
                  <a:txBody>
                    <a:bodyPr/>
                    <a:lstStyle/>
                    <a:p>
                      <a:pPr lvl="0">
                        <a:buNone/>
                      </a:pPr>
                      <a:r>
                        <a:rPr lang="en-US"/>
                        <a:t>252</a:t>
                      </a:r>
                    </a:p>
                  </a:txBody>
                  <a:tcPr/>
                </a:tc>
                <a:extLst>
                  <a:ext uri="{0D108BD9-81ED-4DB2-BD59-A6C34878D82A}">
                    <a16:rowId xmlns:a16="http://schemas.microsoft.com/office/drawing/2014/main" val="2625874886"/>
                  </a:ext>
                </a:extLst>
              </a:tr>
            </a:tbl>
          </a:graphicData>
        </a:graphic>
      </p:graphicFrame>
    </p:spTree>
    <p:extLst>
      <p:ext uri="{BB962C8B-B14F-4D97-AF65-F5344CB8AC3E}">
        <p14:creationId xmlns:p14="http://schemas.microsoft.com/office/powerpoint/2010/main" val="1350860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1DCF-11E8-4AF0-A983-57F0206B1C55}"/>
              </a:ext>
            </a:extLst>
          </p:cNvPr>
          <p:cNvSpPr>
            <a:spLocks noGrp="1"/>
          </p:cNvSpPr>
          <p:nvPr>
            <p:ph type="title"/>
          </p:nvPr>
        </p:nvSpPr>
        <p:spPr/>
        <p:txBody>
          <a:bodyPr/>
          <a:lstStyle/>
          <a:p>
            <a:r>
              <a:rPr lang="en-US">
                <a:cs typeface="Calibri Light"/>
                <a:hlinkClick r:id="rId2"/>
              </a:rPr>
              <a:t>Graph</a:t>
            </a:r>
            <a:r>
              <a:rPr lang="en-US">
                <a:cs typeface="Calibri Light"/>
              </a:rPr>
              <a:t>: nodes and edges</a:t>
            </a:r>
            <a:endParaRPr lang="en-US"/>
          </a:p>
        </p:txBody>
      </p:sp>
      <p:sp>
        <p:nvSpPr>
          <p:cNvPr id="3" name="TextBox 2">
            <a:extLst>
              <a:ext uri="{FF2B5EF4-FFF2-40B4-BE49-F238E27FC236}">
                <a16:creationId xmlns:a16="http://schemas.microsoft.com/office/drawing/2014/main" id="{4F1A3DF5-BCD3-42F4-BC3C-6B3C392D380C}"/>
              </a:ext>
            </a:extLst>
          </p:cNvPr>
          <p:cNvSpPr txBox="1"/>
          <p:nvPr/>
        </p:nvSpPr>
        <p:spPr>
          <a:xfrm>
            <a:off x="5043948" y="2573593"/>
            <a:ext cx="704481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Node</a:t>
            </a:r>
            <a:r>
              <a:rPr lang="en-US" sz="2400" dirty="0"/>
              <a:t> = </a:t>
            </a:r>
            <a:r>
              <a:rPr lang="en-US" sz="2400" dirty="0">
                <a:hlinkClick r:id="rId3"/>
              </a:rPr>
              <a:t>vertex</a:t>
            </a:r>
            <a:r>
              <a:rPr lang="en-US" sz="2400" dirty="0">
                <a:cs typeface="Calibri"/>
              </a:rPr>
              <a:t> = an entity</a:t>
            </a:r>
          </a:p>
          <a:p>
            <a:r>
              <a:rPr lang="en-US" sz="2400" b="1" dirty="0">
                <a:cs typeface="Calibri"/>
              </a:rPr>
              <a:t>Edge</a:t>
            </a:r>
            <a:r>
              <a:rPr lang="en-US" sz="2400" dirty="0">
                <a:cs typeface="Calibri"/>
              </a:rPr>
              <a:t> = link = a relation or connection between entities</a:t>
            </a:r>
          </a:p>
        </p:txBody>
      </p:sp>
      <p:sp>
        <p:nvSpPr>
          <p:cNvPr id="24" name="TextBox 23">
            <a:extLst>
              <a:ext uri="{FF2B5EF4-FFF2-40B4-BE49-F238E27FC236}">
                <a16:creationId xmlns:a16="http://schemas.microsoft.com/office/drawing/2014/main" id="{501F8FBE-9F18-4FA7-A187-7A34D8860E7C}"/>
              </a:ext>
            </a:extLst>
          </p:cNvPr>
          <p:cNvSpPr txBox="1"/>
          <p:nvPr/>
        </p:nvSpPr>
        <p:spPr>
          <a:xfrm>
            <a:off x="5043947" y="4122173"/>
            <a:ext cx="5901812"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t>Nodes</a:t>
            </a:r>
            <a:r>
              <a:rPr lang="en-US" sz="2400">
                <a:cs typeface="Calibri"/>
              </a:rPr>
              <a:t>: A, B, C, D, E, F, H, J, K, G, M</a:t>
            </a:r>
          </a:p>
        </p:txBody>
      </p:sp>
      <p:sp>
        <p:nvSpPr>
          <p:cNvPr id="25" name="TextBox 24">
            <a:extLst>
              <a:ext uri="{FF2B5EF4-FFF2-40B4-BE49-F238E27FC236}">
                <a16:creationId xmlns:a16="http://schemas.microsoft.com/office/drawing/2014/main" id="{5C98BFCF-9BE9-4FBF-B8A1-EA0C3C2D2514}"/>
              </a:ext>
            </a:extLst>
          </p:cNvPr>
          <p:cNvSpPr txBox="1"/>
          <p:nvPr/>
        </p:nvSpPr>
        <p:spPr>
          <a:xfrm>
            <a:off x="3851788" y="5142271"/>
            <a:ext cx="7954296"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t>Edges</a:t>
            </a:r>
            <a:r>
              <a:rPr lang="en-US" sz="2400"/>
              <a:t>:</a:t>
            </a:r>
            <a:r>
              <a:rPr lang="en-US" sz="2400">
                <a:cs typeface="Calibri"/>
              </a:rPr>
              <a:t> (A,B), (C,G), (C,E), (D,H), (E,K), (F,M), (H,G), (J,K), (G,K)</a:t>
            </a:r>
          </a:p>
        </p:txBody>
      </p:sp>
      <p:sp>
        <p:nvSpPr>
          <p:cNvPr id="26" name="TextBox 25">
            <a:extLst>
              <a:ext uri="{FF2B5EF4-FFF2-40B4-BE49-F238E27FC236}">
                <a16:creationId xmlns:a16="http://schemas.microsoft.com/office/drawing/2014/main" id="{1558A9AA-763F-4CF2-8CBC-649C8463F804}"/>
              </a:ext>
            </a:extLst>
          </p:cNvPr>
          <p:cNvSpPr txBox="1"/>
          <p:nvPr/>
        </p:nvSpPr>
        <p:spPr>
          <a:xfrm>
            <a:off x="66367" y="6248399"/>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Caveat</a:t>
            </a:r>
            <a:r>
              <a:rPr lang="en-US" sz="1400"/>
              <a:t>: this</a:t>
            </a:r>
            <a:r>
              <a:rPr lang="en-US" sz="1400">
                <a:cs typeface="Calibri"/>
              </a:rPr>
              <a:t> graph is unrelated to the tables in the previous slide</a:t>
            </a:r>
          </a:p>
        </p:txBody>
      </p:sp>
      <p:sp>
        <p:nvSpPr>
          <p:cNvPr id="28" name="Oval 27">
            <a:extLst>
              <a:ext uri="{FF2B5EF4-FFF2-40B4-BE49-F238E27FC236}">
                <a16:creationId xmlns:a16="http://schemas.microsoft.com/office/drawing/2014/main" id="{788B34D5-B0A4-49D0-B936-3A872899B2DA}"/>
              </a:ext>
            </a:extLst>
          </p:cNvPr>
          <p:cNvSpPr/>
          <p:nvPr/>
        </p:nvSpPr>
        <p:spPr>
          <a:xfrm>
            <a:off x="771832" y="411479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30" name="Oval 29">
            <a:extLst>
              <a:ext uri="{FF2B5EF4-FFF2-40B4-BE49-F238E27FC236}">
                <a16:creationId xmlns:a16="http://schemas.microsoft.com/office/drawing/2014/main" id="{50D3E14A-82B2-408F-B8C0-AEF96E803D7D}"/>
              </a:ext>
            </a:extLst>
          </p:cNvPr>
          <p:cNvSpPr/>
          <p:nvPr/>
        </p:nvSpPr>
        <p:spPr>
          <a:xfrm>
            <a:off x="3352798" y="2578508"/>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a:t>
            </a:r>
            <a:endParaRPr lang="en-US"/>
          </a:p>
        </p:txBody>
      </p:sp>
      <p:sp>
        <p:nvSpPr>
          <p:cNvPr id="32" name="Oval 31">
            <a:extLst>
              <a:ext uri="{FF2B5EF4-FFF2-40B4-BE49-F238E27FC236}">
                <a16:creationId xmlns:a16="http://schemas.microsoft.com/office/drawing/2014/main" id="{863EA006-6026-4FBA-85D5-F23349CAA4F9}"/>
              </a:ext>
            </a:extLst>
          </p:cNvPr>
          <p:cNvSpPr/>
          <p:nvPr/>
        </p:nvSpPr>
        <p:spPr>
          <a:xfrm>
            <a:off x="1128250" y="164444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sp>
        <p:nvSpPr>
          <p:cNvPr id="34" name="Oval 33">
            <a:extLst>
              <a:ext uri="{FF2B5EF4-FFF2-40B4-BE49-F238E27FC236}">
                <a16:creationId xmlns:a16="http://schemas.microsoft.com/office/drawing/2014/main" id="{1F71AFBD-BDCB-49CB-8351-D0B1E26E9E87}"/>
              </a:ext>
            </a:extLst>
          </p:cNvPr>
          <p:cNvSpPr/>
          <p:nvPr/>
        </p:nvSpPr>
        <p:spPr>
          <a:xfrm>
            <a:off x="1681315" y="2418734"/>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t>
            </a:r>
            <a:endParaRPr lang="en-US"/>
          </a:p>
        </p:txBody>
      </p:sp>
      <p:sp>
        <p:nvSpPr>
          <p:cNvPr id="36" name="Oval 35">
            <a:extLst>
              <a:ext uri="{FF2B5EF4-FFF2-40B4-BE49-F238E27FC236}">
                <a16:creationId xmlns:a16="http://schemas.microsoft.com/office/drawing/2014/main" id="{B86BBDA2-DF5A-438D-8ACF-C0DB1ED81CDE}"/>
              </a:ext>
            </a:extLst>
          </p:cNvPr>
          <p:cNvSpPr/>
          <p:nvPr/>
        </p:nvSpPr>
        <p:spPr>
          <a:xfrm>
            <a:off x="2455605" y="3291347"/>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38" name="Oval 37">
            <a:extLst>
              <a:ext uri="{FF2B5EF4-FFF2-40B4-BE49-F238E27FC236}">
                <a16:creationId xmlns:a16="http://schemas.microsoft.com/office/drawing/2014/main" id="{C92E3DAA-B30F-4F27-BDDF-2BB4179076AA}"/>
              </a:ext>
            </a:extLst>
          </p:cNvPr>
          <p:cNvSpPr/>
          <p:nvPr/>
        </p:nvSpPr>
        <p:spPr>
          <a:xfrm>
            <a:off x="2984089" y="1693605"/>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40" name="Oval 39">
            <a:extLst>
              <a:ext uri="{FF2B5EF4-FFF2-40B4-BE49-F238E27FC236}">
                <a16:creationId xmlns:a16="http://schemas.microsoft.com/office/drawing/2014/main" id="{8ED801B6-C21E-4358-A3D4-C4ECC70DBA33}"/>
              </a:ext>
            </a:extLst>
          </p:cNvPr>
          <p:cNvSpPr/>
          <p:nvPr/>
        </p:nvSpPr>
        <p:spPr>
          <a:xfrm>
            <a:off x="3955025" y="311928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K</a:t>
            </a:r>
            <a:endParaRPr lang="en-US"/>
          </a:p>
        </p:txBody>
      </p:sp>
      <p:sp>
        <p:nvSpPr>
          <p:cNvPr id="42" name="Oval 41">
            <a:extLst>
              <a:ext uri="{FF2B5EF4-FFF2-40B4-BE49-F238E27FC236}">
                <a16:creationId xmlns:a16="http://schemas.microsoft.com/office/drawing/2014/main" id="{71A6538E-2FCB-4769-B364-CE9CA8B011D6}"/>
              </a:ext>
            </a:extLst>
          </p:cNvPr>
          <p:cNvSpPr/>
          <p:nvPr/>
        </p:nvSpPr>
        <p:spPr>
          <a:xfrm>
            <a:off x="4409767" y="185337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J</a:t>
            </a:r>
            <a:endParaRPr lang="en-US"/>
          </a:p>
        </p:txBody>
      </p:sp>
      <p:sp>
        <p:nvSpPr>
          <p:cNvPr id="44" name="Oval 43">
            <a:extLst>
              <a:ext uri="{FF2B5EF4-FFF2-40B4-BE49-F238E27FC236}">
                <a16:creationId xmlns:a16="http://schemas.microsoft.com/office/drawing/2014/main" id="{6AB65DCA-EECC-44E7-A2A4-7B1D2251F9BD}"/>
              </a:ext>
            </a:extLst>
          </p:cNvPr>
          <p:cNvSpPr/>
          <p:nvPr/>
        </p:nvSpPr>
        <p:spPr>
          <a:xfrm>
            <a:off x="3574025" y="418854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t>
            </a:r>
            <a:endParaRPr lang="en-US"/>
          </a:p>
        </p:txBody>
      </p:sp>
      <p:sp>
        <p:nvSpPr>
          <p:cNvPr id="46" name="Oval 45">
            <a:extLst>
              <a:ext uri="{FF2B5EF4-FFF2-40B4-BE49-F238E27FC236}">
                <a16:creationId xmlns:a16="http://schemas.microsoft.com/office/drawing/2014/main" id="{65A7CB14-3714-47D8-906A-756D31BD80DE}"/>
              </a:ext>
            </a:extLst>
          </p:cNvPr>
          <p:cNvSpPr/>
          <p:nvPr/>
        </p:nvSpPr>
        <p:spPr>
          <a:xfrm>
            <a:off x="1816508" y="4028766"/>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48" name="Oval 47">
            <a:extLst>
              <a:ext uri="{FF2B5EF4-FFF2-40B4-BE49-F238E27FC236}">
                <a16:creationId xmlns:a16="http://schemas.microsoft.com/office/drawing/2014/main" id="{5B356B2A-9081-4A86-8734-87399CB4CDED}"/>
              </a:ext>
            </a:extLst>
          </p:cNvPr>
          <p:cNvSpPr/>
          <p:nvPr/>
        </p:nvSpPr>
        <p:spPr>
          <a:xfrm>
            <a:off x="907024" y="303325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t>
            </a:r>
            <a:endParaRPr lang="en-US"/>
          </a:p>
        </p:txBody>
      </p:sp>
      <p:cxnSp>
        <p:nvCxnSpPr>
          <p:cNvPr id="50" name="Straight Arrow Connector 49">
            <a:extLst>
              <a:ext uri="{FF2B5EF4-FFF2-40B4-BE49-F238E27FC236}">
                <a16:creationId xmlns:a16="http://schemas.microsoft.com/office/drawing/2014/main" id="{DE49F188-F178-498A-B14E-A5361EEB5B89}"/>
              </a:ext>
            </a:extLst>
          </p:cNvPr>
          <p:cNvCxnSpPr/>
          <p:nvPr/>
        </p:nvCxnSpPr>
        <p:spPr>
          <a:xfrm>
            <a:off x="1472380" y="2000864"/>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F2CFFF4-5053-4FB3-8447-0769C247A9E6}"/>
              </a:ext>
            </a:extLst>
          </p:cNvPr>
          <p:cNvCxnSpPr>
            <a:cxnSpLocks/>
          </p:cNvCxnSpPr>
          <p:nvPr/>
        </p:nvCxnSpPr>
        <p:spPr>
          <a:xfrm>
            <a:off x="1337186" y="3365089"/>
            <a:ext cx="619432" cy="717755"/>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BD8FBE3-5516-4DB8-80F2-A3CCDC592057}"/>
              </a:ext>
            </a:extLst>
          </p:cNvPr>
          <p:cNvCxnSpPr>
            <a:cxnSpLocks/>
          </p:cNvCxnSpPr>
          <p:nvPr/>
        </p:nvCxnSpPr>
        <p:spPr>
          <a:xfrm flipH="1">
            <a:off x="4267199" y="2295832"/>
            <a:ext cx="326922" cy="80378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8986C01-3A6E-4D90-B30B-C44D7E91DC3F}"/>
              </a:ext>
            </a:extLst>
          </p:cNvPr>
          <p:cNvCxnSpPr>
            <a:cxnSpLocks/>
          </p:cNvCxnSpPr>
          <p:nvPr/>
        </p:nvCxnSpPr>
        <p:spPr>
          <a:xfrm>
            <a:off x="3266767" y="2099186"/>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EAA8A4-F575-4EB2-82EA-D9C83301A5FC}"/>
              </a:ext>
            </a:extLst>
          </p:cNvPr>
          <p:cNvCxnSpPr>
            <a:cxnSpLocks/>
          </p:cNvCxnSpPr>
          <p:nvPr/>
        </p:nvCxnSpPr>
        <p:spPr>
          <a:xfrm>
            <a:off x="2861186" y="3635476"/>
            <a:ext cx="730045" cy="64401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2384E83-45AB-425E-952C-591AAA9B7260}"/>
              </a:ext>
            </a:extLst>
          </p:cNvPr>
          <p:cNvCxnSpPr>
            <a:cxnSpLocks/>
          </p:cNvCxnSpPr>
          <p:nvPr/>
        </p:nvCxnSpPr>
        <p:spPr>
          <a:xfrm flipH="1">
            <a:off x="2251586" y="3487991"/>
            <a:ext cx="1728018" cy="77920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9BA900F-2372-46F3-82C7-58599CDCAFA9}"/>
              </a:ext>
            </a:extLst>
          </p:cNvPr>
          <p:cNvCxnSpPr>
            <a:cxnSpLocks/>
          </p:cNvCxnSpPr>
          <p:nvPr/>
        </p:nvCxnSpPr>
        <p:spPr>
          <a:xfrm flipH="1">
            <a:off x="1145456" y="2111476"/>
            <a:ext cx="1887793" cy="214343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8B97B6B-8647-425E-94ED-387332B092A8}"/>
              </a:ext>
            </a:extLst>
          </p:cNvPr>
          <p:cNvCxnSpPr>
            <a:cxnSpLocks/>
          </p:cNvCxnSpPr>
          <p:nvPr/>
        </p:nvCxnSpPr>
        <p:spPr>
          <a:xfrm flipV="1">
            <a:off x="1361766" y="2866102"/>
            <a:ext cx="1983658" cy="40066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B981412-56CD-4E11-AB96-9FEE1AFFCA55}"/>
              </a:ext>
            </a:extLst>
          </p:cNvPr>
          <p:cNvCxnSpPr>
            <a:cxnSpLocks/>
          </p:cNvCxnSpPr>
          <p:nvPr/>
        </p:nvCxnSpPr>
        <p:spPr>
          <a:xfrm>
            <a:off x="3807540" y="2812024"/>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658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A949-7A9A-45F0-BEE6-1716B8E5D10E}"/>
              </a:ext>
            </a:extLst>
          </p:cNvPr>
          <p:cNvSpPr>
            <a:spLocks noGrp="1"/>
          </p:cNvSpPr>
          <p:nvPr>
            <p:ph type="title"/>
          </p:nvPr>
        </p:nvSpPr>
        <p:spPr/>
        <p:txBody>
          <a:bodyPr/>
          <a:lstStyle/>
          <a:p>
            <a:r>
              <a:rPr lang="en-US">
                <a:cs typeface="Calibri Light"/>
              </a:rPr>
              <a:t>Conventional distinction</a:t>
            </a:r>
            <a:endParaRPr lang="en-US"/>
          </a:p>
        </p:txBody>
      </p:sp>
      <p:sp>
        <p:nvSpPr>
          <p:cNvPr id="3" name="Content Placeholder 2">
            <a:extLst>
              <a:ext uri="{FF2B5EF4-FFF2-40B4-BE49-F238E27FC236}">
                <a16:creationId xmlns:a16="http://schemas.microsoft.com/office/drawing/2014/main" id="{93EEC195-70EB-45E5-BB82-C8CB1F38A3B0}"/>
              </a:ext>
            </a:extLst>
          </p:cNvPr>
          <p:cNvSpPr>
            <a:spLocks noGrp="1"/>
          </p:cNvSpPr>
          <p:nvPr>
            <p:ph idx="1"/>
          </p:nvPr>
        </p:nvSpPr>
        <p:spPr/>
        <p:txBody>
          <a:bodyPr vert="horz" lIns="91440" tIns="45720" rIns="91440" bIns="45720" rtlCol="0" anchor="t">
            <a:normAutofit/>
          </a:bodyPr>
          <a:lstStyle/>
          <a:p>
            <a:r>
              <a:rPr lang="en-US">
                <a:cs typeface="Calibri"/>
              </a:rPr>
              <a:t>Networks are the systems of interrelated objects (in the real world)</a:t>
            </a:r>
          </a:p>
          <a:p>
            <a:endParaRPr lang="en-US" dirty="0">
              <a:cs typeface="Calibri"/>
            </a:endParaRPr>
          </a:p>
          <a:p>
            <a:r>
              <a:rPr lang="en-US">
                <a:cs typeface="Calibri"/>
              </a:rPr>
              <a:t>Graphs are the mathematical model for representing networks</a:t>
            </a:r>
            <a:endParaRPr lang="en-US" dirty="0">
              <a:cs typeface="Calibri"/>
            </a:endParaRPr>
          </a:p>
        </p:txBody>
      </p:sp>
      <p:sp>
        <p:nvSpPr>
          <p:cNvPr id="4" name="TextBox 3">
            <a:extLst>
              <a:ext uri="{FF2B5EF4-FFF2-40B4-BE49-F238E27FC236}">
                <a16:creationId xmlns:a16="http://schemas.microsoft.com/office/drawing/2014/main" id="{14EBA160-EDB4-44B0-80EC-ABB2EDA3EA92}"/>
              </a:ext>
            </a:extLst>
          </p:cNvPr>
          <p:cNvSpPr txBox="1"/>
          <p:nvPr/>
        </p:nvSpPr>
        <p:spPr>
          <a:xfrm>
            <a:off x="10586214" y="3628997"/>
            <a:ext cx="88669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hlinkClick r:id="rId2"/>
              </a:rPr>
              <a:t>source</a:t>
            </a:r>
          </a:p>
        </p:txBody>
      </p:sp>
    </p:spTree>
    <p:extLst>
      <p:ext uri="{BB962C8B-B14F-4D97-AF65-F5344CB8AC3E}">
        <p14:creationId xmlns:p14="http://schemas.microsoft.com/office/powerpoint/2010/main" val="9415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1DCF-11E8-4AF0-A983-57F0206B1C55}"/>
              </a:ext>
            </a:extLst>
          </p:cNvPr>
          <p:cNvSpPr>
            <a:spLocks noGrp="1"/>
          </p:cNvSpPr>
          <p:nvPr>
            <p:ph type="title"/>
          </p:nvPr>
        </p:nvSpPr>
        <p:spPr>
          <a:xfrm>
            <a:off x="838200" y="365125"/>
            <a:ext cx="10515600" cy="686467"/>
          </a:xfrm>
        </p:spPr>
        <p:txBody>
          <a:bodyPr>
            <a:normAutofit fontScale="90000"/>
          </a:bodyPr>
          <a:lstStyle/>
          <a:p>
            <a:pPr algn="ctr"/>
            <a:r>
              <a:rPr lang="en-US" dirty="0">
                <a:cs typeface="Calibri Light"/>
              </a:rPr>
              <a:t>Relation between graph and </a:t>
            </a:r>
            <a:r>
              <a:rPr lang="en-US" dirty="0">
                <a:cs typeface="Calibri Light"/>
                <a:hlinkClick r:id="rId2"/>
              </a:rPr>
              <a:t>adjacency matrix</a:t>
            </a:r>
            <a:r>
              <a:rPr lang="en-US" dirty="0">
                <a:cs typeface="Calibri Light"/>
              </a:rPr>
              <a:t> </a:t>
            </a:r>
            <a:endParaRPr lang="en-US">
              <a:cs typeface="Calibri Light"/>
            </a:endParaRPr>
          </a:p>
        </p:txBody>
      </p:sp>
      <p:graphicFrame>
        <p:nvGraphicFramePr>
          <p:cNvPr id="103" name="Table 103">
            <a:extLst>
              <a:ext uri="{FF2B5EF4-FFF2-40B4-BE49-F238E27FC236}">
                <a16:creationId xmlns:a16="http://schemas.microsoft.com/office/drawing/2014/main" id="{DC807405-2CD8-43AB-8766-A3AEC353ABD8}"/>
              </a:ext>
            </a:extLst>
          </p:cNvPr>
          <p:cNvGraphicFramePr>
            <a:graphicFrameLocks noGrp="1"/>
          </p:cNvGraphicFramePr>
          <p:nvPr>
            <p:extLst>
              <p:ext uri="{D42A27DB-BD31-4B8C-83A1-F6EECF244321}">
                <p14:modId xmlns:p14="http://schemas.microsoft.com/office/powerpoint/2010/main" val="406395993"/>
              </p:ext>
            </p:extLst>
          </p:nvPr>
        </p:nvGraphicFramePr>
        <p:xfrm>
          <a:off x="6292645" y="1720645"/>
          <a:ext cx="5312448" cy="4450071"/>
        </p:xfrm>
        <a:graphic>
          <a:graphicData uri="http://schemas.openxmlformats.org/drawingml/2006/table">
            <a:tbl>
              <a:tblPr firstRow="1" bandRow="1">
                <a:tableStyleId>{5C22544A-7EE6-4342-B048-85BDC9FD1C3A}</a:tableStyleId>
              </a:tblPr>
              <a:tblGrid>
                <a:gridCol w="442704">
                  <a:extLst>
                    <a:ext uri="{9D8B030D-6E8A-4147-A177-3AD203B41FA5}">
                      <a16:colId xmlns:a16="http://schemas.microsoft.com/office/drawing/2014/main" val="849087113"/>
                    </a:ext>
                  </a:extLst>
                </a:gridCol>
                <a:gridCol w="442704">
                  <a:extLst>
                    <a:ext uri="{9D8B030D-6E8A-4147-A177-3AD203B41FA5}">
                      <a16:colId xmlns:a16="http://schemas.microsoft.com/office/drawing/2014/main" val="2081196426"/>
                    </a:ext>
                  </a:extLst>
                </a:gridCol>
                <a:gridCol w="442704">
                  <a:extLst>
                    <a:ext uri="{9D8B030D-6E8A-4147-A177-3AD203B41FA5}">
                      <a16:colId xmlns:a16="http://schemas.microsoft.com/office/drawing/2014/main" val="2944873675"/>
                    </a:ext>
                  </a:extLst>
                </a:gridCol>
                <a:gridCol w="442704">
                  <a:extLst>
                    <a:ext uri="{9D8B030D-6E8A-4147-A177-3AD203B41FA5}">
                      <a16:colId xmlns:a16="http://schemas.microsoft.com/office/drawing/2014/main" val="2519374728"/>
                    </a:ext>
                  </a:extLst>
                </a:gridCol>
                <a:gridCol w="442704">
                  <a:extLst>
                    <a:ext uri="{9D8B030D-6E8A-4147-A177-3AD203B41FA5}">
                      <a16:colId xmlns:a16="http://schemas.microsoft.com/office/drawing/2014/main" val="713365732"/>
                    </a:ext>
                  </a:extLst>
                </a:gridCol>
                <a:gridCol w="442704">
                  <a:extLst>
                    <a:ext uri="{9D8B030D-6E8A-4147-A177-3AD203B41FA5}">
                      <a16:colId xmlns:a16="http://schemas.microsoft.com/office/drawing/2014/main" val="1691648810"/>
                    </a:ext>
                  </a:extLst>
                </a:gridCol>
                <a:gridCol w="442704">
                  <a:extLst>
                    <a:ext uri="{9D8B030D-6E8A-4147-A177-3AD203B41FA5}">
                      <a16:colId xmlns:a16="http://schemas.microsoft.com/office/drawing/2014/main" val="3911252491"/>
                    </a:ext>
                  </a:extLst>
                </a:gridCol>
                <a:gridCol w="442704">
                  <a:extLst>
                    <a:ext uri="{9D8B030D-6E8A-4147-A177-3AD203B41FA5}">
                      <a16:colId xmlns:a16="http://schemas.microsoft.com/office/drawing/2014/main" val="1096608065"/>
                    </a:ext>
                  </a:extLst>
                </a:gridCol>
                <a:gridCol w="442704">
                  <a:extLst>
                    <a:ext uri="{9D8B030D-6E8A-4147-A177-3AD203B41FA5}">
                      <a16:colId xmlns:a16="http://schemas.microsoft.com/office/drawing/2014/main" val="2307528594"/>
                    </a:ext>
                  </a:extLst>
                </a:gridCol>
                <a:gridCol w="442704">
                  <a:extLst>
                    <a:ext uri="{9D8B030D-6E8A-4147-A177-3AD203B41FA5}">
                      <a16:colId xmlns:a16="http://schemas.microsoft.com/office/drawing/2014/main" val="3211125373"/>
                    </a:ext>
                  </a:extLst>
                </a:gridCol>
                <a:gridCol w="442704">
                  <a:extLst>
                    <a:ext uri="{9D8B030D-6E8A-4147-A177-3AD203B41FA5}">
                      <a16:colId xmlns:a16="http://schemas.microsoft.com/office/drawing/2014/main" val="662096883"/>
                    </a:ext>
                  </a:extLst>
                </a:gridCol>
                <a:gridCol w="442704">
                  <a:extLst>
                    <a:ext uri="{9D8B030D-6E8A-4147-A177-3AD203B41FA5}">
                      <a16:colId xmlns:a16="http://schemas.microsoft.com/office/drawing/2014/main" val="2373960375"/>
                    </a:ext>
                  </a:extLst>
                </a:gridCol>
              </a:tblGrid>
              <a:tr h="370840">
                <a:tc>
                  <a:txBody>
                    <a:bodyPr/>
                    <a:lstStyle/>
                    <a:p>
                      <a:pPr lvl="0">
                        <a:buNone/>
                      </a:pPr>
                      <a:endParaRPr lang="en-US" b="0">
                        <a:solidFill>
                          <a:schemeClr val="bg1"/>
                        </a:solidFill>
                      </a:endParaRPr>
                    </a:p>
                  </a:txBody>
                  <a:tcPr>
                    <a:solidFill>
                      <a:schemeClr val="accent1"/>
                    </a:solidFill>
                  </a:tcPr>
                </a:tc>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tc>
                  <a:txBody>
                    <a:bodyPr/>
                    <a:lstStyle/>
                    <a:p>
                      <a:r>
                        <a:rPr lang="en-US" dirty="0"/>
                        <a:t>F</a:t>
                      </a:r>
                    </a:p>
                  </a:txBody>
                  <a:tcPr/>
                </a:tc>
                <a:tc>
                  <a:txBody>
                    <a:bodyPr/>
                    <a:lstStyle/>
                    <a:p>
                      <a:r>
                        <a:rPr lang="en-US" dirty="0"/>
                        <a:t>G</a:t>
                      </a:r>
                    </a:p>
                  </a:txBody>
                  <a:tcPr/>
                </a:tc>
                <a:tc>
                  <a:txBody>
                    <a:bodyPr/>
                    <a:lstStyle/>
                    <a:p>
                      <a:r>
                        <a:rPr lang="en-US" dirty="0"/>
                        <a:t>H</a:t>
                      </a:r>
                    </a:p>
                  </a:txBody>
                  <a:tcPr/>
                </a:tc>
                <a:tc>
                  <a:txBody>
                    <a:bodyPr/>
                    <a:lstStyle/>
                    <a:p>
                      <a:r>
                        <a:rPr lang="en-US" dirty="0"/>
                        <a:t>J</a:t>
                      </a:r>
                    </a:p>
                  </a:txBody>
                  <a:tcPr/>
                </a:tc>
                <a:tc>
                  <a:txBody>
                    <a:bodyPr/>
                    <a:lstStyle/>
                    <a:p>
                      <a:r>
                        <a:rPr lang="en-US" dirty="0"/>
                        <a:t>K</a:t>
                      </a:r>
                    </a:p>
                  </a:txBody>
                  <a:tcPr/>
                </a:tc>
                <a:tc>
                  <a:txBody>
                    <a:bodyPr/>
                    <a:lstStyle/>
                    <a:p>
                      <a:pPr lvl="0">
                        <a:buNone/>
                      </a:pPr>
                      <a:r>
                        <a:rPr lang="en-US" dirty="0"/>
                        <a:t>M</a:t>
                      </a:r>
                    </a:p>
                  </a:txBody>
                  <a:tcPr/>
                </a:tc>
                <a:extLst>
                  <a:ext uri="{0D108BD9-81ED-4DB2-BD59-A6C34878D82A}">
                    <a16:rowId xmlns:a16="http://schemas.microsoft.com/office/drawing/2014/main" val="2303025810"/>
                  </a:ext>
                </a:extLst>
              </a:tr>
              <a:tr h="370840">
                <a:tc>
                  <a:txBody>
                    <a:bodyPr/>
                    <a:lstStyle/>
                    <a:p>
                      <a:pPr lvl="0">
                        <a:buNone/>
                      </a:pPr>
                      <a:r>
                        <a:rPr lang="en-US" b="0" dirty="0">
                          <a:solidFill>
                            <a:schemeClr val="bg1"/>
                          </a:solidFill>
                        </a:rPr>
                        <a:t>A</a:t>
                      </a:r>
                    </a:p>
                  </a:txBody>
                  <a:tcPr>
                    <a:solidFill>
                      <a:schemeClr val="accent1"/>
                    </a:solidFill>
                  </a:tcPr>
                </a:tc>
                <a:tc>
                  <a:txBody>
                    <a:bodyPr/>
                    <a:lstStyle/>
                    <a:p>
                      <a:r>
                        <a:rPr lang="en-US" dirty="0"/>
                        <a:t>0</a:t>
                      </a:r>
                    </a:p>
                  </a:txBody>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3892460800"/>
                  </a:ext>
                </a:extLst>
              </a:tr>
              <a:tr h="370840">
                <a:tc>
                  <a:txBody>
                    <a:bodyPr/>
                    <a:lstStyle/>
                    <a:p>
                      <a:pPr lvl="0">
                        <a:buNone/>
                      </a:pPr>
                      <a:r>
                        <a:rPr lang="en-US" b="0" dirty="0">
                          <a:solidFill>
                            <a:schemeClr val="bg1"/>
                          </a:solidFill>
                        </a:rPr>
                        <a:t>B</a:t>
                      </a:r>
                    </a:p>
                  </a:txBody>
                  <a:tcPr>
                    <a:solidFill>
                      <a:schemeClr val="accent1"/>
                    </a:solidFill>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2462750641"/>
                  </a:ext>
                </a:extLst>
              </a:tr>
              <a:tr h="370840">
                <a:tc>
                  <a:txBody>
                    <a:bodyPr/>
                    <a:lstStyle/>
                    <a:p>
                      <a:pPr lvl="0">
                        <a:buNone/>
                      </a:pPr>
                      <a:r>
                        <a:rPr lang="en-US" b="0" dirty="0">
                          <a:solidFill>
                            <a:schemeClr val="bg1"/>
                          </a:solidFill>
                        </a:rPr>
                        <a:t>C</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4163796284"/>
                  </a:ext>
                </a:extLst>
              </a:tr>
              <a:tr h="370840">
                <a:tc>
                  <a:txBody>
                    <a:bodyPr/>
                    <a:lstStyle/>
                    <a:p>
                      <a:pPr lvl="0">
                        <a:buNone/>
                      </a:pPr>
                      <a:r>
                        <a:rPr lang="en-US" b="0" dirty="0">
                          <a:solidFill>
                            <a:schemeClr val="bg1"/>
                          </a:solidFill>
                        </a:rPr>
                        <a:t>D</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461831053"/>
                  </a:ext>
                </a:extLst>
              </a:tr>
              <a:tr h="370840">
                <a:tc>
                  <a:txBody>
                    <a:bodyPr/>
                    <a:lstStyle/>
                    <a:p>
                      <a:pPr lvl="0">
                        <a:buNone/>
                      </a:pPr>
                      <a:r>
                        <a:rPr lang="en-US" b="0" dirty="0">
                          <a:solidFill>
                            <a:schemeClr val="bg1"/>
                          </a:solidFill>
                        </a:rPr>
                        <a:t>E</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1</a:t>
                      </a:r>
                    </a:p>
                  </a:txBody>
                  <a:tcPr/>
                </a:tc>
                <a:tc>
                  <a:txBody>
                    <a:bodyPr/>
                    <a:lstStyle/>
                    <a:p>
                      <a:pPr lvl="0">
                        <a:buNone/>
                      </a:pPr>
                      <a:r>
                        <a:rPr lang="en-US" dirty="0"/>
                        <a:t>0</a:t>
                      </a:r>
                    </a:p>
                  </a:txBody>
                  <a:tcPr/>
                </a:tc>
                <a:extLst>
                  <a:ext uri="{0D108BD9-81ED-4DB2-BD59-A6C34878D82A}">
                    <a16:rowId xmlns:a16="http://schemas.microsoft.com/office/drawing/2014/main" val="2540523350"/>
                  </a:ext>
                </a:extLst>
              </a:tr>
              <a:tr h="370840">
                <a:tc>
                  <a:txBody>
                    <a:bodyPr/>
                    <a:lstStyle/>
                    <a:p>
                      <a:pPr lvl="0">
                        <a:buNone/>
                      </a:pPr>
                      <a:r>
                        <a:rPr lang="en-US" b="0" dirty="0">
                          <a:solidFill>
                            <a:schemeClr val="bg1"/>
                          </a:solidFill>
                        </a:rPr>
                        <a:t>F</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highlight>
                            <a:srgbClr val="FFFF00"/>
                          </a:highlight>
                        </a:rPr>
                        <a:t>1</a:t>
                      </a:r>
                    </a:p>
                  </a:txBody>
                  <a:tcPr/>
                </a:tc>
                <a:extLst>
                  <a:ext uri="{0D108BD9-81ED-4DB2-BD59-A6C34878D82A}">
                    <a16:rowId xmlns:a16="http://schemas.microsoft.com/office/drawing/2014/main" val="833696444"/>
                  </a:ext>
                </a:extLst>
              </a:tr>
              <a:tr h="370839">
                <a:tc>
                  <a:txBody>
                    <a:bodyPr/>
                    <a:lstStyle/>
                    <a:p>
                      <a:pPr lvl="0">
                        <a:buNone/>
                      </a:pPr>
                      <a:r>
                        <a:rPr lang="en-US" b="0" dirty="0">
                          <a:solidFill>
                            <a:schemeClr val="bg1"/>
                          </a:solidFill>
                        </a:rPr>
                        <a:t>G</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extLst>
                  <a:ext uri="{0D108BD9-81ED-4DB2-BD59-A6C34878D82A}">
                    <a16:rowId xmlns:a16="http://schemas.microsoft.com/office/drawing/2014/main" val="3615347071"/>
                  </a:ext>
                </a:extLst>
              </a:tr>
              <a:tr h="370838">
                <a:tc>
                  <a:txBody>
                    <a:bodyPr/>
                    <a:lstStyle/>
                    <a:p>
                      <a:pPr lvl="0">
                        <a:buNone/>
                      </a:pPr>
                      <a:r>
                        <a:rPr lang="en-US" b="0" dirty="0">
                          <a:solidFill>
                            <a:schemeClr val="bg1"/>
                          </a:solidFill>
                        </a:rPr>
                        <a:t>H</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730906774"/>
                  </a:ext>
                </a:extLst>
              </a:tr>
              <a:tr h="370838">
                <a:tc>
                  <a:txBody>
                    <a:bodyPr/>
                    <a:lstStyle/>
                    <a:p>
                      <a:pPr lvl="0">
                        <a:buNone/>
                      </a:pPr>
                      <a:r>
                        <a:rPr lang="en-US" b="0" dirty="0">
                          <a:solidFill>
                            <a:schemeClr val="bg1"/>
                          </a:solidFill>
                        </a:rPr>
                        <a:t>J</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extLst>
                  <a:ext uri="{0D108BD9-81ED-4DB2-BD59-A6C34878D82A}">
                    <a16:rowId xmlns:a16="http://schemas.microsoft.com/office/drawing/2014/main" val="4122775866"/>
                  </a:ext>
                </a:extLst>
              </a:tr>
              <a:tr h="370838">
                <a:tc>
                  <a:txBody>
                    <a:bodyPr/>
                    <a:lstStyle/>
                    <a:p>
                      <a:pPr lvl="0">
                        <a:buNone/>
                      </a:pPr>
                      <a:r>
                        <a:rPr lang="en-US" b="0" dirty="0">
                          <a:solidFill>
                            <a:schemeClr val="bg1"/>
                          </a:solidFill>
                        </a:rPr>
                        <a:t>K</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4045810047"/>
                  </a:ext>
                </a:extLst>
              </a:tr>
              <a:tr h="370838">
                <a:tc>
                  <a:txBody>
                    <a:bodyPr/>
                    <a:lstStyle/>
                    <a:p>
                      <a:pPr lvl="0">
                        <a:buNone/>
                      </a:pPr>
                      <a:r>
                        <a:rPr lang="en-US" b="0" dirty="0">
                          <a:solidFill>
                            <a:schemeClr val="bg1"/>
                          </a:solidFill>
                        </a:rPr>
                        <a:t>M</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944089698"/>
                  </a:ext>
                </a:extLst>
              </a:tr>
            </a:tbl>
          </a:graphicData>
        </a:graphic>
      </p:graphicFrame>
      <p:sp>
        <p:nvSpPr>
          <p:cNvPr id="3" name="TextBox 2">
            <a:extLst>
              <a:ext uri="{FF2B5EF4-FFF2-40B4-BE49-F238E27FC236}">
                <a16:creationId xmlns:a16="http://schemas.microsoft.com/office/drawing/2014/main" id="{ACAC4A80-ECC9-40E9-889C-D34F4289665F}"/>
              </a:ext>
            </a:extLst>
          </p:cNvPr>
          <p:cNvSpPr txBox="1"/>
          <p:nvPr/>
        </p:nvSpPr>
        <p:spPr>
          <a:xfrm>
            <a:off x="189269" y="5695334"/>
            <a:ext cx="5901812"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t>Nodes</a:t>
            </a:r>
            <a:r>
              <a:rPr lang="en-US" sz="2400">
                <a:cs typeface="Calibri"/>
              </a:rPr>
              <a:t>: A, B, C, D, E, F, H, J, K, G, M</a:t>
            </a:r>
          </a:p>
        </p:txBody>
      </p:sp>
      <p:sp>
        <p:nvSpPr>
          <p:cNvPr id="27" name="TextBox 26">
            <a:extLst>
              <a:ext uri="{FF2B5EF4-FFF2-40B4-BE49-F238E27FC236}">
                <a16:creationId xmlns:a16="http://schemas.microsoft.com/office/drawing/2014/main" id="{A096AEE5-F20B-4F32-B39D-7F58702AA6A8}"/>
              </a:ext>
            </a:extLst>
          </p:cNvPr>
          <p:cNvSpPr txBox="1"/>
          <p:nvPr/>
        </p:nvSpPr>
        <p:spPr>
          <a:xfrm>
            <a:off x="176982" y="6395884"/>
            <a:ext cx="7954296"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t>Edges</a:t>
            </a:r>
            <a:r>
              <a:rPr lang="en-US" sz="2400"/>
              <a:t>:</a:t>
            </a:r>
            <a:r>
              <a:rPr lang="en-US" sz="2400">
                <a:cs typeface="Calibri"/>
              </a:rPr>
              <a:t> (A,B), (C,G), (C,E), (D,H), (E,K), (F,M), (H,G), (J,K), (G,K)</a:t>
            </a:r>
          </a:p>
        </p:txBody>
      </p:sp>
      <p:sp>
        <p:nvSpPr>
          <p:cNvPr id="24" name="TextBox 23">
            <a:extLst>
              <a:ext uri="{FF2B5EF4-FFF2-40B4-BE49-F238E27FC236}">
                <a16:creationId xmlns:a16="http://schemas.microsoft.com/office/drawing/2014/main" id="{604E3D45-6D07-4475-B04A-5F3998AA3FF4}"/>
              </a:ext>
            </a:extLst>
          </p:cNvPr>
          <p:cNvSpPr txBox="1"/>
          <p:nvPr/>
        </p:nvSpPr>
        <p:spPr>
          <a:xfrm>
            <a:off x="8841657" y="6260689"/>
            <a:ext cx="3296264"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Number of entries with "1"</a:t>
            </a:r>
            <a:r>
              <a:rPr lang="en-US">
                <a:cs typeface="Calibri"/>
              </a:rPr>
              <a:t> is double the number of edges</a:t>
            </a:r>
            <a:endParaRPr lang="en-US" err="1"/>
          </a:p>
        </p:txBody>
      </p:sp>
      <p:sp>
        <p:nvSpPr>
          <p:cNvPr id="25" name="Oval 24">
            <a:extLst>
              <a:ext uri="{FF2B5EF4-FFF2-40B4-BE49-F238E27FC236}">
                <a16:creationId xmlns:a16="http://schemas.microsoft.com/office/drawing/2014/main" id="{23089DDB-D769-4A27-AE36-BF5C0F145306}"/>
              </a:ext>
            </a:extLst>
          </p:cNvPr>
          <p:cNvSpPr/>
          <p:nvPr/>
        </p:nvSpPr>
        <p:spPr>
          <a:xfrm>
            <a:off x="771832" y="411479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26" name="Oval 25">
            <a:extLst>
              <a:ext uri="{FF2B5EF4-FFF2-40B4-BE49-F238E27FC236}">
                <a16:creationId xmlns:a16="http://schemas.microsoft.com/office/drawing/2014/main" id="{12939CDD-F41B-4A13-8DFD-A59B03F55BE4}"/>
              </a:ext>
            </a:extLst>
          </p:cNvPr>
          <p:cNvSpPr/>
          <p:nvPr/>
        </p:nvSpPr>
        <p:spPr>
          <a:xfrm>
            <a:off x="3352798" y="2578508"/>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a:t>
            </a:r>
            <a:endParaRPr lang="en-US"/>
          </a:p>
        </p:txBody>
      </p:sp>
      <p:sp>
        <p:nvSpPr>
          <p:cNvPr id="30" name="Oval 29">
            <a:extLst>
              <a:ext uri="{FF2B5EF4-FFF2-40B4-BE49-F238E27FC236}">
                <a16:creationId xmlns:a16="http://schemas.microsoft.com/office/drawing/2014/main" id="{105B7896-9870-47F0-AB35-FC94178F2A20}"/>
              </a:ext>
            </a:extLst>
          </p:cNvPr>
          <p:cNvSpPr/>
          <p:nvPr/>
        </p:nvSpPr>
        <p:spPr>
          <a:xfrm>
            <a:off x="1128250" y="164444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sp>
        <p:nvSpPr>
          <p:cNvPr id="32" name="Oval 31">
            <a:extLst>
              <a:ext uri="{FF2B5EF4-FFF2-40B4-BE49-F238E27FC236}">
                <a16:creationId xmlns:a16="http://schemas.microsoft.com/office/drawing/2014/main" id="{57EAFA86-C929-430B-B939-35F22D16ABEA}"/>
              </a:ext>
            </a:extLst>
          </p:cNvPr>
          <p:cNvSpPr/>
          <p:nvPr/>
        </p:nvSpPr>
        <p:spPr>
          <a:xfrm>
            <a:off x="1681315" y="2418734"/>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t>
            </a:r>
            <a:endParaRPr lang="en-US"/>
          </a:p>
        </p:txBody>
      </p:sp>
      <p:sp>
        <p:nvSpPr>
          <p:cNvPr id="34" name="Oval 33">
            <a:extLst>
              <a:ext uri="{FF2B5EF4-FFF2-40B4-BE49-F238E27FC236}">
                <a16:creationId xmlns:a16="http://schemas.microsoft.com/office/drawing/2014/main" id="{A9EE906E-8EFE-4158-83B0-0AF2DB66D2A1}"/>
              </a:ext>
            </a:extLst>
          </p:cNvPr>
          <p:cNvSpPr/>
          <p:nvPr/>
        </p:nvSpPr>
        <p:spPr>
          <a:xfrm>
            <a:off x="2455605" y="3291347"/>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36" name="Oval 35">
            <a:extLst>
              <a:ext uri="{FF2B5EF4-FFF2-40B4-BE49-F238E27FC236}">
                <a16:creationId xmlns:a16="http://schemas.microsoft.com/office/drawing/2014/main" id="{09BCFB87-4694-49AA-A83A-DE96AA06CEAD}"/>
              </a:ext>
            </a:extLst>
          </p:cNvPr>
          <p:cNvSpPr/>
          <p:nvPr/>
        </p:nvSpPr>
        <p:spPr>
          <a:xfrm>
            <a:off x="2984089" y="1693605"/>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38" name="Oval 37">
            <a:extLst>
              <a:ext uri="{FF2B5EF4-FFF2-40B4-BE49-F238E27FC236}">
                <a16:creationId xmlns:a16="http://schemas.microsoft.com/office/drawing/2014/main" id="{2B9F02D0-43C1-4E47-BD5D-281AA66CA5BF}"/>
              </a:ext>
            </a:extLst>
          </p:cNvPr>
          <p:cNvSpPr/>
          <p:nvPr/>
        </p:nvSpPr>
        <p:spPr>
          <a:xfrm>
            <a:off x="3955025" y="311928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K</a:t>
            </a:r>
            <a:endParaRPr lang="en-US"/>
          </a:p>
        </p:txBody>
      </p:sp>
      <p:sp>
        <p:nvSpPr>
          <p:cNvPr id="40" name="Oval 39">
            <a:extLst>
              <a:ext uri="{FF2B5EF4-FFF2-40B4-BE49-F238E27FC236}">
                <a16:creationId xmlns:a16="http://schemas.microsoft.com/office/drawing/2014/main" id="{8F6DE47F-E2F8-4F0D-9BA0-18ED2C26B09B}"/>
              </a:ext>
            </a:extLst>
          </p:cNvPr>
          <p:cNvSpPr/>
          <p:nvPr/>
        </p:nvSpPr>
        <p:spPr>
          <a:xfrm>
            <a:off x="4409767" y="185337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J</a:t>
            </a:r>
            <a:endParaRPr lang="en-US"/>
          </a:p>
        </p:txBody>
      </p:sp>
      <p:sp>
        <p:nvSpPr>
          <p:cNvPr id="42" name="Oval 41">
            <a:extLst>
              <a:ext uri="{FF2B5EF4-FFF2-40B4-BE49-F238E27FC236}">
                <a16:creationId xmlns:a16="http://schemas.microsoft.com/office/drawing/2014/main" id="{61C40862-1199-4EC4-A8B9-CE1788B25A22}"/>
              </a:ext>
            </a:extLst>
          </p:cNvPr>
          <p:cNvSpPr/>
          <p:nvPr/>
        </p:nvSpPr>
        <p:spPr>
          <a:xfrm>
            <a:off x="3574025" y="418854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t>
            </a:r>
            <a:endParaRPr lang="en-US"/>
          </a:p>
        </p:txBody>
      </p:sp>
      <p:sp>
        <p:nvSpPr>
          <p:cNvPr id="44" name="Oval 43">
            <a:extLst>
              <a:ext uri="{FF2B5EF4-FFF2-40B4-BE49-F238E27FC236}">
                <a16:creationId xmlns:a16="http://schemas.microsoft.com/office/drawing/2014/main" id="{AD3412F4-4624-4411-9095-923F3F451976}"/>
              </a:ext>
            </a:extLst>
          </p:cNvPr>
          <p:cNvSpPr/>
          <p:nvPr/>
        </p:nvSpPr>
        <p:spPr>
          <a:xfrm>
            <a:off x="1816508" y="4028766"/>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46" name="Oval 45">
            <a:extLst>
              <a:ext uri="{FF2B5EF4-FFF2-40B4-BE49-F238E27FC236}">
                <a16:creationId xmlns:a16="http://schemas.microsoft.com/office/drawing/2014/main" id="{2ACC0A89-2079-433B-AC2B-247EBF218B9C}"/>
              </a:ext>
            </a:extLst>
          </p:cNvPr>
          <p:cNvSpPr/>
          <p:nvPr/>
        </p:nvSpPr>
        <p:spPr>
          <a:xfrm>
            <a:off x="907024" y="303325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t>
            </a:r>
            <a:endParaRPr lang="en-US"/>
          </a:p>
        </p:txBody>
      </p:sp>
      <p:cxnSp>
        <p:nvCxnSpPr>
          <p:cNvPr id="48" name="Straight Arrow Connector 47">
            <a:extLst>
              <a:ext uri="{FF2B5EF4-FFF2-40B4-BE49-F238E27FC236}">
                <a16:creationId xmlns:a16="http://schemas.microsoft.com/office/drawing/2014/main" id="{84BDF885-4E1F-4CB6-82B0-24FA0ED251F2}"/>
              </a:ext>
            </a:extLst>
          </p:cNvPr>
          <p:cNvCxnSpPr/>
          <p:nvPr/>
        </p:nvCxnSpPr>
        <p:spPr>
          <a:xfrm>
            <a:off x="1472380" y="2000864"/>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4CA3805-D9E5-438D-9FFB-5C143AB9A93E}"/>
              </a:ext>
            </a:extLst>
          </p:cNvPr>
          <p:cNvCxnSpPr>
            <a:cxnSpLocks/>
          </p:cNvCxnSpPr>
          <p:nvPr/>
        </p:nvCxnSpPr>
        <p:spPr>
          <a:xfrm>
            <a:off x="1337186" y="3365089"/>
            <a:ext cx="619432" cy="717755"/>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22D0731-D364-4A75-A875-076601D5AB79}"/>
              </a:ext>
            </a:extLst>
          </p:cNvPr>
          <p:cNvCxnSpPr>
            <a:cxnSpLocks/>
          </p:cNvCxnSpPr>
          <p:nvPr/>
        </p:nvCxnSpPr>
        <p:spPr>
          <a:xfrm flipH="1">
            <a:off x="4267199" y="2295832"/>
            <a:ext cx="326922" cy="80378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44BB22-3D9D-4430-8A4A-AB6BE8FEBE00}"/>
              </a:ext>
            </a:extLst>
          </p:cNvPr>
          <p:cNvCxnSpPr>
            <a:cxnSpLocks/>
          </p:cNvCxnSpPr>
          <p:nvPr/>
        </p:nvCxnSpPr>
        <p:spPr>
          <a:xfrm>
            <a:off x="3266767" y="2099186"/>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6D4BE01-13F0-4C25-ADBA-981F3A9700D0}"/>
              </a:ext>
            </a:extLst>
          </p:cNvPr>
          <p:cNvCxnSpPr>
            <a:cxnSpLocks/>
          </p:cNvCxnSpPr>
          <p:nvPr/>
        </p:nvCxnSpPr>
        <p:spPr>
          <a:xfrm>
            <a:off x="2861186" y="3635476"/>
            <a:ext cx="730045" cy="64401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EE3D6DA-863C-48B2-AD0C-BBD093B9810B}"/>
              </a:ext>
            </a:extLst>
          </p:cNvPr>
          <p:cNvCxnSpPr>
            <a:cxnSpLocks/>
          </p:cNvCxnSpPr>
          <p:nvPr/>
        </p:nvCxnSpPr>
        <p:spPr>
          <a:xfrm flipH="1">
            <a:off x="2251586" y="3487991"/>
            <a:ext cx="1728018" cy="77920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9EF2F83-1745-4171-8076-70F7898B2B2D}"/>
              </a:ext>
            </a:extLst>
          </p:cNvPr>
          <p:cNvCxnSpPr>
            <a:cxnSpLocks/>
          </p:cNvCxnSpPr>
          <p:nvPr/>
        </p:nvCxnSpPr>
        <p:spPr>
          <a:xfrm flipH="1">
            <a:off x="1145456" y="2111476"/>
            <a:ext cx="1887793" cy="214343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06E422D-DABA-49D1-B007-6F11B313B699}"/>
              </a:ext>
            </a:extLst>
          </p:cNvPr>
          <p:cNvCxnSpPr>
            <a:cxnSpLocks/>
          </p:cNvCxnSpPr>
          <p:nvPr/>
        </p:nvCxnSpPr>
        <p:spPr>
          <a:xfrm flipV="1">
            <a:off x="1361766" y="2866102"/>
            <a:ext cx="1983658" cy="40066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C46D3B6-803A-4639-9E28-DEE54EED83DC}"/>
              </a:ext>
            </a:extLst>
          </p:cNvPr>
          <p:cNvCxnSpPr>
            <a:cxnSpLocks/>
          </p:cNvCxnSpPr>
          <p:nvPr/>
        </p:nvCxnSpPr>
        <p:spPr>
          <a:xfrm>
            <a:off x="3807540" y="2812024"/>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4058CF-1C2A-4C14-B9C2-59ED71EED4F2}"/>
              </a:ext>
            </a:extLst>
          </p:cNvPr>
          <p:cNvSpPr txBox="1"/>
          <p:nvPr/>
        </p:nvSpPr>
        <p:spPr>
          <a:xfrm>
            <a:off x="4429431" y="3864076"/>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 =</a:t>
            </a:r>
            <a:r>
              <a:rPr lang="en-US">
                <a:cs typeface="Calibri"/>
              </a:rPr>
              <a:t> no connection</a:t>
            </a:r>
          </a:p>
          <a:p>
            <a:r>
              <a:rPr lang="en-US">
                <a:cs typeface="Calibri"/>
              </a:rPr>
              <a:t>1 = edge exists</a:t>
            </a:r>
            <a:endParaRPr lang="en-US" dirty="0">
              <a:cs typeface="Calibri"/>
            </a:endParaRPr>
          </a:p>
        </p:txBody>
      </p:sp>
    </p:spTree>
    <p:extLst>
      <p:ext uri="{BB962C8B-B14F-4D97-AF65-F5344CB8AC3E}">
        <p14:creationId xmlns:p14="http://schemas.microsoft.com/office/powerpoint/2010/main" val="60650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1DCF-11E8-4AF0-A983-57F0206B1C55}"/>
              </a:ext>
            </a:extLst>
          </p:cNvPr>
          <p:cNvSpPr>
            <a:spLocks noGrp="1"/>
          </p:cNvSpPr>
          <p:nvPr>
            <p:ph type="title"/>
          </p:nvPr>
        </p:nvSpPr>
        <p:spPr>
          <a:xfrm>
            <a:off x="368300" y="193060"/>
            <a:ext cx="11645900" cy="674176"/>
          </a:xfrm>
        </p:spPr>
        <p:txBody>
          <a:bodyPr>
            <a:normAutofit fontScale="90000"/>
          </a:bodyPr>
          <a:lstStyle/>
          <a:p>
            <a:pPr algn="ctr"/>
            <a:r>
              <a:rPr lang="en-US" dirty="0">
                <a:cs typeface="Calibri Light"/>
              </a:rPr>
              <a:t>Matrix for </a:t>
            </a:r>
            <a:r>
              <a:rPr lang="en-US" dirty="0">
                <a:cs typeface="Calibri Light"/>
                <a:hlinkClick r:id="rId2"/>
              </a:rPr>
              <a:t>Undirected graph</a:t>
            </a:r>
            <a:r>
              <a:rPr lang="en-US" dirty="0">
                <a:cs typeface="Calibri Light"/>
              </a:rPr>
              <a:t> has diagonal symmetry</a:t>
            </a:r>
          </a:p>
        </p:txBody>
      </p:sp>
      <p:graphicFrame>
        <p:nvGraphicFramePr>
          <p:cNvPr id="103" name="Table 103">
            <a:extLst>
              <a:ext uri="{FF2B5EF4-FFF2-40B4-BE49-F238E27FC236}">
                <a16:creationId xmlns:a16="http://schemas.microsoft.com/office/drawing/2014/main" id="{DC807405-2CD8-43AB-8766-A3AEC353ABD8}"/>
              </a:ext>
            </a:extLst>
          </p:cNvPr>
          <p:cNvGraphicFramePr>
            <a:graphicFrameLocks noGrp="1"/>
          </p:cNvGraphicFramePr>
          <p:nvPr/>
        </p:nvGraphicFramePr>
        <p:xfrm>
          <a:off x="6292645" y="1720645"/>
          <a:ext cx="5312448" cy="4450071"/>
        </p:xfrm>
        <a:graphic>
          <a:graphicData uri="http://schemas.openxmlformats.org/drawingml/2006/table">
            <a:tbl>
              <a:tblPr firstRow="1" bandRow="1">
                <a:tableStyleId>{5C22544A-7EE6-4342-B048-85BDC9FD1C3A}</a:tableStyleId>
              </a:tblPr>
              <a:tblGrid>
                <a:gridCol w="442704">
                  <a:extLst>
                    <a:ext uri="{9D8B030D-6E8A-4147-A177-3AD203B41FA5}">
                      <a16:colId xmlns:a16="http://schemas.microsoft.com/office/drawing/2014/main" val="849087113"/>
                    </a:ext>
                  </a:extLst>
                </a:gridCol>
                <a:gridCol w="442704">
                  <a:extLst>
                    <a:ext uri="{9D8B030D-6E8A-4147-A177-3AD203B41FA5}">
                      <a16:colId xmlns:a16="http://schemas.microsoft.com/office/drawing/2014/main" val="2081196426"/>
                    </a:ext>
                  </a:extLst>
                </a:gridCol>
                <a:gridCol w="442704">
                  <a:extLst>
                    <a:ext uri="{9D8B030D-6E8A-4147-A177-3AD203B41FA5}">
                      <a16:colId xmlns:a16="http://schemas.microsoft.com/office/drawing/2014/main" val="2944873675"/>
                    </a:ext>
                  </a:extLst>
                </a:gridCol>
                <a:gridCol w="442704">
                  <a:extLst>
                    <a:ext uri="{9D8B030D-6E8A-4147-A177-3AD203B41FA5}">
                      <a16:colId xmlns:a16="http://schemas.microsoft.com/office/drawing/2014/main" val="2519374728"/>
                    </a:ext>
                  </a:extLst>
                </a:gridCol>
                <a:gridCol w="442704">
                  <a:extLst>
                    <a:ext uri="{9D8B030D-6E8A-4147-A177-3AD203B41FA5}">
                      <a16:colId xmlns:a16="http://schemas.microsoft.com/office/drawing/2014/main" val="713365732"/>
                    </a:ext>
                  </a:extLst>
                </a:gridCol>
                <a:gridCol w="442704">
                  <a:extLst>
                    <a:ext uri="{9D8B030D-6E8A-4147-A177-3AD203B41FA5}">
                      <a16:colId xmlns:a16="http://schemas.microsoft.com/office/drawing/2014/main" val="1691648810"/>
                    </a:ext>
                  </a:extLst>
                </a:gridCol>
                <a:gridCol w="442704">
                  <a:extLst>
                    <a:ext uri="{9D8B030D-6E8A-4147-A177-3AD203B41FA5}">
                      <a16:colId xmlns:a16="http://schemas.microsoft.com/office/drawing/2014/main" val="3911252491"/>
                    </a:ext>
                  </a:extLst>
                </a:gridCol>
                <a:gridCol w="442704">
                  <a:extLst>
                    <a:ext uri="{9D8B030D-6E8A-4147-A177-3AD203B41FA5}">
                      <a16:colId xmlns:a16="http://schemas.microsoft.com/office/drawing/2014/main" val="1096608065"/>
                    </a:ext>
                  </a:extLst>
                </a:gridCol>
                <a:gridCol w="442704">
                  <a:extLst>
                    <a:ext uri="{9D8B030D-6E8A-4147-A177-3AD203B41FA5}">
                      <a16:colId xmlns:a16="http://schemas.microsoft.com/office/drawing/2014/main" val="2307528594"/>
                    </a:ext>
                  </a:extLst>
                </a:gridCol>
                <a:gridCol w="442704">
                  <a:extLst>
                    <a:ext uri="{9D8B030D-6E8A-4147-A177-3AD203B41FA5}">
                      <a16:colId xmlns:a16="http://schemas.microsoft.com/office/drawing/2014/main" val="3211125373"/>
                    </a:ext>
                  </a:extLst>
                </a:gridCol>
                <a:gridCol w="442704">
                  <a:extLst>
                    <a:ext uri="{9D8B030D-6E8A-4147-A177-3AD203B41FA5}">
                      <a16:colId xmlns:a16="http://schemas.microsoft.com/office/drawing/2014/main" val="662096883"/>
                    </a:ext>
                  </a:extLst>
                </a:gridCol>
                <a:gridCol w="442704">
                  <a:extLst>
                    <a:ext uri="{9D8B030D-6E8A-4147-A177-3AD203B41FA5}">
                      <a16:colId xmlns:a16="http://schemas.microsoft.com/office/drawing/2014/main" val="2373960375"/>
                    </a:ext>
                  </a:extLst>
                </a:gridCol>
              </a:tblGrid>
              <a:tr h="370840">
                <a:tc>
                  <a:txBody>
                    <a:bodyPr/>
                    <a:lstStyle/>
                    <a:p>
                      <a:pPr lvl="0">
                        <a:buNone/>
                      </a:pPr>
                      <a:endParaRPr lang="en-US" b="0">
                        <a:solidFill>
                          <a:schemeClr val="bg1"/>
                        </a:solidFill>
                      </a:endParaRPr>
                    </a:p>
                  </a:txBody>
                  <a:tcPr>
                    <a:solidFill>
                      <a:schemeClr val="accent1"/>
                    </a:solidFill>
                  </a:tcPr>
                </a:tc>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tc>
                  <a:txBody>
                    <a:bodyPr/>
                    <a:lstStyle/>
                    <a:p>
                      <a:r>
                        <a:rPr lang="en-US" dirty="0"/>
                        <a:t>F</a:t>
                      </a:r>
                    </a:p>
                  </a:txBody>
                  <a:tcPr/>
                </a:tc>
                <a:tc>
                  <a:txBody>
                    <a:bodyPr/>
                    <a:lstStyle/>
                    <a:p>
                      <a:r>
                        <a:rPr lang="en-US" dirty="0"/>
                        <a:t>G</a:t>
                      </a:r>
                    </a:p>
                  </a:txBody>
                  <a:tcPr/>
                </a:tc>
                <a:tc>
                  <a:txBody>
                    <a:bodyPr/>
                    <a:lstStyle/>
                    <a:p>
                      <a:r>
                        <a:rPr lang="en-US" dirty="0"/>
                        <a:t>H</a:t>
                      </a:r>
                    </a:p>
                  </a:txBody>
                  <a:tcPr/>
                </a:tc>
                <a:tc>
                  <a:txBody>
                    <a:bodyPr/>
                    <a:lstStyle/>
                    <a:p>
                      <a:r>
                        <a:rPr lang="en-US" dirty="0"/>
                        <a:t>J</a:t>
                      </a:r>
                    </a:p>
                  </a:txBody>
                  <a:tcPr/>
                </a:tc>
                <a:tc>
                  <a:txBody>
                    <a:bodyPr/>
                    <a:lstStyle/>
                    <a:p>
                      <a:r>
                        <a:rPr lang="en-US" dirty="0"/>
                        <a:t>K</a:t>
                      </a:r>
                    </a:p>
                  </a:txBody>
                  <a:tcPr/>
                </a:tc>
                <a:tc>
                  <a:txBody>
                    <a:bodyPr/>
                    <a:lstStyle/>
                    <a:p>
                      <a:pPr lvl="0">
                        <a:buNone/>
                      </a:pPr>
                      <a:r>
                        <a:rPr lang="en-US" dirty="0"/>
                        <a:t>M</a:t>
                      </a:r>
                    </a:p>
                  </a:txBody>
                  <a:tcPr/>
                </a:tc>
                <a:extLst>
                  <a:ext uri="{0D108BD9-81ED-4DB2-BD59-A6C34878D82A}">
                    <a16:rowId xmlns:a16="http://schemas.microsoft.com/office/drawing/2014/main" val="2303025810"/>
                  </a:ext>
                </a:extLst>
              </a:tr>
              <a:tr h="370840">
                <a:tc>
                  <a:txBody>
                    <a:bodyPr/>
                    <a:lstStyle/>
                    <a:p>
                      <a:pPr lvl="0">
                        <a:buNone/>
                      </a:pPr>
                      <a:r>
                        <a:rPr lang="en-US" b="0" dirty="0">
                          <a:solidFill>
                            <a:schemeClr val="bg1"/>
                          </a:solidFill>
                        </a:rPr>
                        <a:t>A</a:t>
                      </a:r>
                    </a:p>
                  </a:txBody>
                  <a:tcPr>
                    <a:solidFill>
                      <a:schemeClr val="accent1"/>
                    </a:solidFill>
                  </a:tcPr>
                </a:tc>
                <a:tc>
                  <a:txBody>
                    <a:bodyPr/>
                    <a:lstStyle/>
                    <a:p>
                      <a:r>
                        <a:rPr lang="en-US" dirty="0"/>
                        <a:t>0</a:t>
                      </a:r>
                    </a:p>
                  </a:txBody>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3892460800"/>
                  </a:ext>
                </a:extLst>
              </a:tr>
              <a:tr h="370840">
                <a:tc>
                  <a:txBody>
                    <a:bodyPr/>
                    <a:lstStyle/>
                    <a:p>
                      <a:pPr lvl="0">
                        <a:buNone/>
                      </a:pPr>
                      <a:r>
                        <a:rPr lang="en-US" b="0" dirty="0">
                          <a:solidFill>
                            <a:schemeClr val="bg1"/>
                          </a:solidFill>
                        </a:rPr>
                        <a:t>B</a:t>
                      </a:r>
                    </a:p>
                  </a:txBody>
                  <a:tcPr>
                    <a:solidFill>
                      <a:schemeClr val="accent1"/>
                    </a:solidFill>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2462750641"/>
                  </a:ext>
                </a:extLst>
              </a:tr>
              <a:tr h="370840">
                <a:tc>
                  <a:txBody>
                    <a:bodyPr/>
                    <a:lstStyle/>
                    <a:p>
                      <a:pPr lvl="0">
                        <a:buNone/>
                      </a:pPr>
                      <a:r>
                        <a:rPr lang="en-US" b="0" dirty="0">
                          <a:solidFill>
                            <a:schemeClr val="bg1"/>
                          </a:solidFill>
                        </a:rPr>
                        <a:t>C</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4163796284"/>
                  </a:ext>
                </a:extLst>
              </a:tr>
              <a:tr h="370840">
                <a:tc>
                  <a:txBody>
                    <a:bodyPr/>
                    <a:lstStyle/>
                    <a:p>
                      <a:pPr lvl="0">
                        <a:buNone/>
                      </a:pPr>
                      <a:r>
                        <a:rPr lang="en-US" b="0" dirty="0">
                          <a:solidFill>
                            <a:schemeClr val="bg1"/>
                          </a:solidFill>
                        </a:rPr>
                        <a:t>D</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461831053"/>
                  </a:ext>
                </a:extLst>
              </a:tr>
              <a:tr h="370840">
                <a:tc>
                  <a:txBody>
                    <a:bodyPr/>
                    <a:lstStyle/>
                    <a:p>
                      <a:pPr lvl="0">
                        <a:buNone/>
                      </a:pPr>
                      <a:r>
                        <a:rPr lang="en-US" b="0" dirty="0">
                          <a:solidFill>
                            <a:schemeClr val="bg1"/>
                          </a:solidFill>
                        </a:rPr>
                        <a:t>E</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1</a:t>
                      </a:r>
                    </a:p>
                  </a:txBody>
                  <a:tcPr/>
                </a:tc>
                <a:tc>
                  <a:txBody>
                    <a:bodyPr/>
                    <a:lstStyle/>
                    <a:p>
                      <a:pPr lvl="0">
                        <a:buNone/>
                      </a:pPr>
                      <a:r>
                        <a:rPr lang="en-US" dirty="0"/>
                        <a:t>0</a:t>
                      </a:r>
                    </a:p>
                  </a:txBody>
                  <a:tcPr/>
                </a:tc>
                <a:extLst>
                  <a:ext uri="{0D108BD9-81ED-4DB2-BD59-A6C34878D82A}">
                    <a16:rowId xmlns:a16="http://schemas.microsoft.com/office/drawing/2014/main" val="2540523350"/>
                  </a:ext>
                </a:extLst>
              </a:tr>
              <a:tr h="370840">
                <a:tc>
                  <a:txBody>
                    <a:bodyPr/>
                    <a:lstStyle/>
                    <a:p>
                      <a:pPr lvl="0">
                        <a:buNone/>
                      </a:pPr>
                      <a:r>
                        <a:rPr lang="en-US" b="0" dirty="0">
                          <a:solidFill>
                            <a:schemeClr val="bg1"/>
                          </a:solidFill>
                        </a:rPr>
                        <a:t>F</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highlight>
                            <a:srgbClr val="FFFF00"/>
                          </a:highlight>
                        </a:rPr>
                        <a:t>1</a:t>
                      </a:r>
                    </a:p>
                  </a:txBody>
                  <a:tcPr/>
                </a:tc>
                <a:extLst>
                  <a:ext uri="{0D108BD9-81ED-4DB2-BD59-A6C34878D82A}">
                    <a16:rowId xmlns:a16="http://schemas.microsoft.com/office/drawing/2014/main" val="833696444"/>
                  </a:ext>
                </a:extLst>
              </a:tr>
              <a:tr h="370839">
                <a:tc>
                  <a:txBody>
                    <a:bodyPr/>
                    <a:lstStyle/>
                    <a:p>
                      <a:pPr lvl="0">
                        <a:buNone/>
                      </a:pPr>
                      <a:r>
                        <a:rPr lang="en-US" b="0" dirty="0">
                          <a:solidFill>
                            <a:schemeClr val="bg1"/>
                          </a:solidFill>
                        </a:rPr>
                        <a:t>G</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extLst>
                  <a:ext uri="{0D108BD9-81ED-4DB2-BD59-A6C34878D82A}">
                    <a16:rowId xmlns:a16="http://schemas.microsoft.com/office/drawing/2014/main" val="3615347071"/>
                  </a:ext>
                </a:extLst>
              </a:tr>
              <a:tr h="370838">
                <a:tc>
                  <a:txBody>
                    <a:bodyPr/>
                    <a:lstStyle/>
                    <a:p>
                      <a:pPr lvl="0">
                        <a:buNone/>
                      </a:pPr>
                      <a:r>
                        <a:rPr lang="en-US" b="0" dirty="0">
                          <a:solidFill>
                            <a:schemeClr val="bg1"/>
                          </a:solidFill>
                        </a:rPr>
                        <a:t>H</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730906774"/>
                  </a:ext>
                </a:extLst>
              </a:tr>
              <a:tr h="370838">
                <a:tc>
                  <a:txBody>
                    <a:bodyPr/>
                    <a:lstStyle/>
                    <a:p>
                      <a:pPr lvl="0">
                        <a:buNone/>
                      </a:pPr>
                      <a:r>
                        <a:rPr lang="en-US" b="0" dirty="0">
                          <a:solidFill>
                            <a:schemeClr val="bg1"/>
                          </a:solidFill>
                        </a:rPr>
                        <a:t>J</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extLst>
                  <a:ext uri="{0D108BD9-81ED-4DB2-BD59-A6C34878D82A}">
                    <a16:rowId xmlns:a16="http://schemas.microsoft.com/office/drawing/2014/main" val="4122775866"/>
                  </a:ext>
                </a:extLst>
              </a:tr>
              <a:tr h="370838">
                <a:tc>
                  <a:txBody>
                    <a:bodyPr/>
                    <a:lstStyle/>
                    <a:p>
                      <a:pPr lvl="0">
                        <a:buNone/>
                      </a:pPr>
                      <a:r>
                        <a:rPr lang="en-US" b="0" dirty="0">
                          <a:solidFill>
                            <a:schemeClr val="bg1"/>
                          </a:solidFill>
                        </a:rPr>
                        <a:t>K</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4045810047"/>
                  </a:ext>
                </a:extLst>
              </a:tr>
              <a:tr h="370838">
                <a:tc>
                  <a:txBody>
                    <a:bodyPr/>
                    <a:lstStyle/>
                    <a:p>
                      <a:pPr lvl="0">
                        <a:buNone/>
                      </a:pPr>
                      <a:r>
                        <a:rPr lang="en-US" b="0" dirty="0">
                          <a:solidFill>
                            <a:schemeClr val="bg1"/>
                          </a:solidFill>
                        </a:rPr>
                        <a:t>M</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944089698"/>
                  </a:ext>
                </a:extLst>
              </a:tr>
            </a:tbl>
          </a:graphicData>
        </a:graphic>
      </p:graphicFrame>
      <p:sp>
        <p:nvSpPr>
          <p:cNvPr id="3" name="TextBox 2">
            <a:extLst>
              <a:ext uri="{FF2B5EF4-FFF2-40B4-BE49-F238E27FC236}">
                <a16:creationId xmlns:a16="http://schemas.microsoft.com/office/drawing/2014/main" id="{ACAC4A80-ECC9-40E9-889C-D34F4289665F}"/>
              </a:ext>
            </a:extLst>
          </p:cNvPr>
          <p:cNvSpPr txBox="1"/>
          <p:nvPr/>
        </p:nvSpPr>
        <p:spPr>
          <a:xfrm>
            <a:off x="189269" y="5695334"/>
            <a:ext cx="5901812"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t>Nodes</a:t>
            </a:r>
            <a:r>
              <a:rPr lang="en-US" sz="2400">
                <a:cs typeface="Calibri"/>
              </a:rPr>
              <a:t>: A, B, C, D, E, F, H, J, K, G, M</a:t>
            </a:r>
          </a:p>
        </p:txBody>
      </p:sp>
      <p:sp>
        <p:nvSpPr>
          <p:cNvPr id="27" name="TextBox 26">
            <a:extLst>
              <a:ext uri="{FF2B5EF4-FFF2-40B4-BE49-F238E27FC236}">
                <a16:creationId xmlns:a16="http://schemas.microsoft.com/office/drawing/2014/main" id="{A096AEE5-F20B-4F32-B39D-7F58702AA6A8}"/>
              </a:ext>
            </a:extLst>
          </p:cNvPr>
          <p:cNvSpPr txBox="1"/>
          <p:nvPr/>
        </p:nvSpPr>
        <p:spPr>
          <a:xfrm>
            <a:off x="176982" y="6395884"/>
            <a:ext cx="7954296"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t>Edges</a:t>
            </a:r>
            <a:r>
              <a:rPr lang="en-US" sz="2400"/>
              <a:t>:</a:t>
            </a:r>
            <a:r>
              <a:rPr lang="en-US" sz="2400">
                <a:cs typeface="Calibri"/>
              </a:rPr>
              <a:t> (A,B), (C,G), (C,E), (D,H), (E,K), (F,M), (H,G), (J,K), (G,K)</a:t>
            </a:r>
          </a:p>
        </p:txBody>
      </p:sp>
      <p:sp>
        <p:nvSpPr>
          <p:cNvPr id="24" name="TextBox 23">
            <a:extLst>
              <a:ext uri="{FF2B5EF4-FFF2-40B4-BE49-F238E27FC236}">
                <a16:creationId xmlns:a16="http://schemas.microsoft.com/office/drawing/2014/main" id="{604E3D45-6D07-4475-B04A-5F3998AA3FF4}"/>
              </a:ext>
            </a:extLst>
          </p:cNvPr>
          <p:cNvSpPr txBox="1"/>
          <p:nvPr/>
        </p:nvSpPr>
        <p:spPr>
          <a:xfrm>
            <a:off x="8841657" y="6260689"/>
            <a:ext cx="3296264"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Number of entries with "1"</a:t>
            </a:r>
            <a:r>
              <a:rPr lang="en-US">
                <a:cs typeface="Calibri"/>
              </a:rPr>
              <a:t> is double the number of edges</a:t>
            </a:r>
            <a:endParaRPr lang="en-US" err="1"/>
          </a:p>
        </p:txBody>
      </p:sp>
      <p:sp>
        <p:nvSpPr>
          <p:cNvPr id="25" name="Oval 24">
            <a:extLst>
              <a:ext uri="{FF2B5EF4-FFF2-40B4-BE49-F238E27FC236}">
                <a16:creationId xmlns:a16="http://schemas.microsoft.com/office/drawing/2014/main" id="{23089DDB-D769-4A27-AE36-BF5C0F145306}"/>
              </a:ext>
            </a:extLst>
          </p:cNvPr>
          <p:cNvSpPr/>
          <p:nvPr/>
        </p:nvSpPr>
        <p:spPr>
          <a:xfrm>
            <a:off x="771832" y="411479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26" name="Oval 25">
            <a:extLst>
              <a:ext uri="{FF2B5EF4-FFF2-40B4-BE49-F238E27FC236}">
                <a16:creationId xmlns:a16="http://schemas.microsoft.com/office/drawing/2014/main" id="{12939CDD-F41B-4A13-8DFD-A59B03F55BE4}"/>
              </a:ext>
            </a:extLst>
          </p:cNvPr>
          <p:cNvSpPr/>
          <p:nvPr/>
        </p:nvSpPr>
        <p:spPr>
          <a:xfrm>
            <a:off x="3352798" y="2578508"/>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a:t>
            </a:r>
            <a:endParaRPr lang="en-US"/>
          </a:p>
        </p:txBody>
      </p:sp>
      <p:sp>
        <p:nvSpPr>
          <p:cNvPr id="30" name="Oval 29">
            <a:extLst>
              <a:ext uri="{FF2B5EF4-FFF2-40B4-BE49-F238E27FC236}">
                <a16:creationId xmlns:a16="http://schemas.microsoft.com/office/drawing/2014/main" id="{105B7896-9870-47F0-AB35-FC94178F2A20}"/>
              </a:ext>
            </a:extLst>
          </p:cNvPr>
          <p:cNvSpPr/>
          <p:nvPr/>
        </p:nvSpPr>
        <p:spPr>
          <a:xfrm>
            <a:off x="1128250" y="164444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sp>
        <p:nvSpPr>
          <p:cNvPr id="32" name="Oval 31">
            <a:extLst>
              <a:ext uri="{FF2B5EF4-FFF2-40B4-BE49-F238E27FC236}">
                <a16:creationId xmlns:a16="http://schemas.microsoft.com/office/drawing/2014/main" id="{57EAFA86-C929-430B-B939-35F22D16ABEA}"/>
              </a:ext>
            </a:extLst>
          </p:cNvPr>
          <p:cNvSpPr/>
          <p:nvPr/>
        </p:nvSpPr>
        <p:spPr>
          <a:xfrm>
            <a:off x="1681315" y="2418734"/>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t>
            </a:r>
            <a:endParaRPr lang="en-US"/>
          </a:p>
        </p:txBody>
      </p:sp>
      <p:sp>
        <p:nvSpPr>
          <p:cNvPr id="34" name="Oval 33">
            <a:extLst>
              <a:ext uri="{FF2B5EF4-FFF2-40B4-BE49-F238E27FC236}">
                <a16:creationId xmlns:a16="http://schemas.microsoft.com/office/drawing/2014/main" id="{A9EE906E-8EFE-4158-83B0-0AF2DB66D2A1}"/>
              </a:ext>
            </a:extLst>
          </p:cNvPr>
          <p:cNvSpPr/>
          <p:nvPr/>
        </p:nvSpPr>
        <p:spPr>
          <a:xfrm>
            <a:off x="2455605" y="3291347"/>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36" name="Oval 35">
            <a:extLst>
              <a:ext uri="{FF2B5EF4-FFF2-40B4-BE49-F238E27FC236}">
                <a16:creationId xmlns:a16="http://schemas.microsoft.com/office/drawing/2014/main" id="{09BCFB87-4694-49AA-A83A-DE96AA06CEAD}"/>
              </a:ext>
            </a:extLst>
          </p:cNvPr>
          <p:cNvSpPr/>
          <p:nvPr/>
        </p:nvSpPr>
        <p:spPr>
          <a:xfrm>
            <a:off x="2984089" y="1693605"/>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38" name="Oval 37">
            <a:extLst>
              <a:ext uri="{FF2B5EF4-FFF2-40B4-BE49-F238E27FC236}">
                <a16:creationId xmlns:a16="http://schemas.microsoft.com/office/drawing/2014/main" id="{2B9F02D0-43C1-4E47-BD5D-281AA66CA5BF}"/>
              </a:ext>
            </a:extLst>
          </p:cNvPr>
          <p:cNvSpPr/>
          <p:nvPr/>
        </p:nvSpPr>
        <p:spPr>
          <a:xfrm>
            <a:off x="3955025" y="311928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K</a:t>
            </a:r>
            <a:endParaRPr lang="en-US"/>
          </a:p>
        </p:txBody>
      </p:sp>
      <p:sp>
        <p:nvSpPr>
          <p:cNvPr id="40" name="Oval 39">
            <a:extLst>
              <a:ext uri="{FF2B5EF4-FFF2-40B4-BE49-F238E27FC236}">
                <a16:creationId xmlns:a16="http://schemas.microsoft.com/office/drawing/2014/main" id="{8F6DE47F-E2F8-4F0D-9BA0-18ED2C26B09B}"/>
              </a:ext>
            </a:extLst>
          </p:cNvPr>
          <p:cNvSpPr/>
          <p:nvPr/>
        </p:nvSpPr>
        <p:spPr>
          <a:xfrm>
            <a:off x="4409767" y="185337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J</a:t>
            </a:r>
            <a:endParaRPr lang="en-US"/>
          </a:p>
        </p:txBody>
      </p:sp>
      <p:sp>
        <p:nvSpPr>
          <p:cNvPr id="42" name="Oval 41">
            <a:extLst>
              <a:ext uri="{FF2B5EF4-FFF2-40B4-BE49-F238E27FC236}">
                <a16:creationId xmlns:a16="http://schemas.microsoft.com/office/drawing/2014/main" id="{61C40862-1199-4EC4-A8B9-CE1788B25A22}"/>
              </a:ext>
            </a:extLst>
          </p:cNvPr>
          <p:cNvSpPr/>
          <p:nvPr/>
        </p:nvSpPr>
        <p:spPr>
          <a:xfrm>
            <a:off x="3574025" y="418854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t>
            </a:r>
            <a:endParaRPr lang="en-US"/>
          </a:p>
        </p:txBody>
      </p:sp>
      <p:sp>
        <p:nvSpPr>
          <p:cNvPr id="44" name="Oval 43">
            <a:extLst>
              <a:ext uri="{FF2B5EF4-FFF2-40B4-BE49-F238E27FC236}">
                <a16:creationId xmlns:a16="http://schemas.microsoft.com/office/drawing/2014/main" id="{AD3412F4-4624-4411-9095-923F3F451976}"/>
              </a:ext>
            </a:extLst>
          </p:cNvPr>
          <p:cNvSpPr/>
          <p:nvPr/>
        </p:nvSpPr>
        <p:spPr>
          <a:xfrm>
            <a:off x="1816508" y="4028766"/>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46" name="Oval 45">
            <a:extLst>
              <a:ext uri="{FF2B5EF4-FFF2-40B4-BE49-F238E27FC236}">
                <a16:creationId xmlns:a16="http://schemas.microsoft.com/office/drawing/2014/main" id="{2ACC0A89-2079-433B-AC2B-247EBF218B9C}"/>
              </a:ext>
            </a:extLst>
          </p:cNvPr>
          <p:cNvSpPr/>
          <p:nvPr/>
        </p:nvSpPr>
        <p:spPr>
          <a:xfrm>
            <a:off x="907024" y="303325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t>
            </a:r>
            <a:endParaRPr lang="en-US"/>
          </a:p>
        </p:txBody>
      </p:sp>
      <p:cxnSp>
        <p:nvCxnSpPr>
          <p:cNvPr id="48" name="Straight Arrow Connector 47">
            <a:extLst>
              <a:ext uri="{FF2B5EF4-FFF2-40B4-BE49-F238E27FC236}">
                <a16:creationId xmlns:a16="http://schemas.microsoft.com/office/drawing/2014/main" id="{84BDF885-4E1F-4CB6-82B0-24FA0ED251F2}"/>
              </a:ext>
            </a:extLst>
          </p:cNvPr>
          <p:cNvCxnSpPr/>
          <p:nvPr/>
        </p:nvCxnSpPr>
        <p:spPr>
          <a:xfrm>
            <a:off x="1472380" y="2000864"/>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4CA3805-D9E5-438D-9FFB-5C143AB9A93E}"/>
              </a:ext>
            </a:extLst>
          </p:cNvPr>
          <p:cNvCxnSpPr>
            <a:cxnSpLocks/>
          </p:cNvCxnSpPr>
          <p:nvPr/>
        </p:nvCxnSpPr>
        <p:spPr>
          <a:xfrm>
            <a:off x="1337186" y="3365089"/>
            <a:ext cx="619432" cy="717755"/>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22D0731-D364-4A75-A875-076601D5AB79}"/>
              </a:ext>
            </a:extLst>
          </p:cNvPr>
          <p:cNvCxnSpPr>
            <a:cxnSpLocks/>
          </p:cNvCxnSpPr>
          <p:nvPr/>
        </p:nvCxnSpPr>
        <p:spPr>
          <a:xfrm flipH="1">
            <a:off x="4267199" y="2295832"/>
            <a:ext cx="326922" cy="80378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44BB22-3D9D-4430-8A4A-AB6BE8FEBE00}"/>
              </a:ext>
            </a:extLst>
          </p:cNvPr>
          <p:cNvCxnSpPr>
            <a:cxnSpLocks/>
          </p:cNvCxnSpPr>
          <p:nvPr/>
        </p:nvCxnSpPr>
        <p:spPr>
          <a:xfrm>
            <a:off x="3266767" y="2099186"/>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6D4BE01-13F0-4C25-ADBA-981F3A9700D0}"/>
              </a:ext>
            </a:extLst>
          </p:cNvPr>
          <p:cNvCxnSpPr>
            <a:cxnSpLocks/>
          </p:cNvCxnSpPr>
          <p:nvPr/>
        </p:nvCxnSpPr>
        <p:spPr>
          <a:xfrm>
            <a:off x="2861186" y="3635476"/>
            <a:ext cx="730045" cy="64401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EE3D6DA-863C-48B2-AD0C-BBD093B9810B}"/>
              </a:ext>
            </a:extLst>
          </p:cNvPr>
          <p:cNvCxnSpPr>
            <a:cxnSpLocks/>
          </p:cNvCxnSpPr>
          <p:nvPr/>
        </p:nvCxnSpPr>
        <p:spPr>
          <a:xfrm flipH="1">
            <a:off x="2251586" y="3487991"/>
            <a:ext cx="1728018" cy="77920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9EF2F83-1745-4171-8076-70F7898B2B2D}"/>
              </a:ext>
            </a:extLst>
          </p:cNvPr>
          <p:cNvCxnSpPr>
            <a:cxnSpLocks/>
          </p:cNvCxnSpPr>
          <p:nvPr/>
        </p:nvCxnSpPr>
        <p:spPr>
          <a:xfrm flipH="1">
            <a:off x="1145456" y="2111476"/>
            <a:ext cx="1887793" cy="214343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06E422D-DABA-49D1-B007-6F11B313B699}"/>
              </a:ext>
            </a:extLst>
          </p:cNvPr>
          <p:cNvCxnSpPr>
            <a:cxnSpLocks/>
          </p:cNvCxnSpPr>
          <p:nvPr/>
        </p:nvCxnSpPr>
        <p:spPr>
          <a:xfrm flipV="1">
            <a:off x="1361766" y="2866102"/>
            <a:ext cx="1983658" cy="40066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C46D3B6-803A-4639-9E28-DEE54EED83DC}"/>
              </a:ext>
            </a:extLst>
          </p:cNvPr>
          <p:cNvCxnSpPr>
            <a:cxnSpLocks/>
          </p:cNvCxnSpPr>
          <p:nvPr/>
        </p:nvCxnSpPr>
        <p:spPr>
          <a:xfrm>
            <a:off x="3807540" y="2812024"/>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FD43152-92CC-4598-8306-2F2B43D03979}"/>
              </a:ext>
            </a:extLst>
          </p:cNvPr>
          <p:cNvCxnSpPr/>
          <p:nvPr/>
        </p:nvCxnSpPr>
        <p:spPr>
          <a:xfrm>
            <a:off x="6314766" y="1742767"/>
            <a:ext cx="5080373" cy="4366416"/>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E568DC5-51D5-4D98-9197-199F8BFB8E3B}"/>
              </a:ext>
            </a:extLst>
          </p:cNvPr>
          <p:cNvCxnSpPr>
            <a:cxnSpLocks/>
          </p:cNvCxnSpPr>
          <p:nvPr/>
        </p:nvCxnSpPr>
        <p:spPr>
          <a:xfrm flipH="1">
            <a:off x="10535262" y="5233216"/>
            <a:ext cx="462116" cy="5211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DDD6AAB-5F2D-449A-A229-68689E2DD369}"/>
              </a:ext>
            </a:extLst>
          </p:cNvPr>
          <p:cNvCxnSpPr>
            <a:cxnSpLocks/>
          </p:cNvCxnSpPr>
          <p:nvPr/>
        </p:nvCxnSpPr>
        <p:spPr>
          <a:xfrm flipH="1">
            <a:off x="9662650" y="4532668"/>
            <a:ext cx="462116" cy="5211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0B2EAD2-2902-4EB8-87ED-E19221B20546}"/>
              </a:ext>
            </a:extLst>
          </p:cNvPr>
          <p:cNvCxnSpPr>
            <a:cxnSpLocks/>
          </p:cNvCxnSpPr>
          <p:nvPr/>
        </p:nvCxnSpPr>
        <p:spPr>
          <a:xfrm flipH="1">
            <a:off x="7991166" y="3119281"/>
            <a:ext cx="462116" cy="5211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6B85563-0B23-48A6-9453-B2C382A5E073}"/>
              </a:ext>
            </a:extLst>
          </p:cNvPr>
          <p:cNvCxnSpPr>
            <a:cxnSpLocks/>
          </p:cNvCxnSpPr>
          <p:nvPr/>
        </p:nvCxnSpPr>
        <p:spPr>
          <a:xfrm flipH="1">
            <a:off x="6958779" y="2320410"/>
            <a:ext cx="462116" cy="5211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169079-EC96-46AC-B84C-44C1E7A610A9}"/>
              </a:ext>
            </a:extLst>
          </p:cNvPr>
          <p:cNvCxnSpPr>
            <a:cxnSpLocks/>
          </p:cNvCxnSpPr>
          <p:nvPr/>
        </p:nvCxnSpPr>
        <p:spPr>
          <a:xfrm flipH="1">
            <a:off x="8323005" y="3475702"/>
            <a:ext cx="1592825" cy="1270819"/>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57818F9-1C69-4F81-81A2-D3A5C0CD0B4E}"/>
              </a:ext>
            </a:extLst>
          </p:cNvPr>
          <p:cNvCxnSpPr>
            <a:cxnSpLocks/>
          </p:cNvCxnSpPr>
          <p:nvPr/>
        </p:nvCxnSpPr>
        <p:spPr>
          <a:xfrm flipH="1">
            <a:off x="7905134" y="3082411"/>
            <a:ext cx="1506793" cy="1319981"/>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68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0B74-BB77-4DB5-AABE-77E2305449A0}"/>
              </a:ext>
            </a:extLst>
          </p:cNvPr>
          <p:cNvSpPr>
            <a:spLocks noGrp="1"/>
          </p:cNvSpPr>
          <p:nvPr>
            <p:ph type="title"/>
          </p:nvPr>
        </p:nvSpPr>
        <p:spPr/>
        <p:txBody>
          <a:bodyPr/>
          <a:lstStyle/>
          <a:p>
            <a:r>
              <a:rPr lang="en-US" dirty="0">
                <a:cs typeface="Calibri Light"/>
              </a:rPr>
              <a:t>Difference between graph, plot, chart, figure?</a:t>
            </a:r>
            <a:endParaRPr lang="en-US" dirty="0"/>
          </a:p>
        </p:txBody>
      </p:sp>
      <p:sp>
        <p:nvSpPr>
          <p:cNvPr id="3" name="Content Placeholder 2">
            <a:extLst>
              <a:ext uri="{FF2B5EF4-FFF2-40B4-BE49-F238E27FC236}">
                <a16:creationId xmlns:a16="http://schemas.microsoft.com/office/drawing/2014/main" id="{9680146C-EFF6-4BD6-8865-8BD916CF65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506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very high confidence">
            <a:extLst>
              <a:ext uri="{FF2B5EF4-FFF2-40B4-BE49-F238E27FC236}">
                <a16:creationId xmlns:a16="http://schemas.microsoft.com/office/drawing/2014/main" id="{8ADC7A72-2D14-4511-BAD3-D16FA2C585F7}"/>
              </a:ext>
            </a:extLst>
          </p:cNvPr>
          <p:cNvPicPr>
            <a:picLocks noGrp="1" noChangeAspect="1"/>
          </p:cNvPicPr>
          <p:nvPr>
            <p:ph idx="1"/>
          </p:nvPr>
        </p:nvPicPr>
        <p:blipFill>
          <a:blip r:embed="rId2"/>
          <a:stretch>
            <a:fillRect/>
          </a:stretch>
        </p:blipFill>
        <p:spPr>
          <a:xfrm>
            <a:off x="6332247" y="3564383"/>
            <a:ext cx="4629150" cy="3457575"/>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AAE97158-8F08-4BEF-BD27-4661DC0E921C}"/>
              </a:ext>
            </a:extLst>
          </p:cNvPr>
          <p:cNvPicPr>
            <a:picLocks noChangeAspect="1"/>
          </p:cNvPicPr>
          <p:nvPr/>
        </p:nvPicPr>
        <p:blipFill>
          <a:blip r:embed="rId3"/>
          <a:stretch>
            <a:fillRect/>
          </a:stretch>
        </p:blipFill>
        <p:spPr>
          <a:xfrm>
            <a:off x="7650426" y="839439"/>
            <a:ext cx="4425350" cy="2894513"/>
          </a:xfrm>
          <a:prstGeom prst="rect">
            <a:avLst/>
          </a:prstGeom>
        </p:spPr>
      </p:pic>
      <p:sp>
        <p:nvSpPr>
          <p:cNvPr id="2" name="Title 1">
            <a:extLst>
              <a:ext uri="{FF2B5EF4-FFF2-40B4-BE49-F238E27FC236}">
                <a16:creationId xmlns:a16="http://schemas.microsoft.com/office/drawing/2014/main" id="{387246AA-95D4-4015-A538-CACEA68D1A04}"/>
              </a:ext>
            </a:extLst>
          </p:cNvPr>
          <p:cNvSpPr>
            <a:spLocks noGrp="1"/>
          </p:cNvSpPr>
          <p:nvPr>
            <p:ph type="title"/>
          </p:nvPr>
        </p:nvSpPr>
        <p:spPr>
          <a:xfrm>
            <a:off x="100782" y="-163359"/>
            <a:ext cx="12027307" cy="1325563"/>
          </a:xfrm>
        </p:spPr>
        <p:txBody>
          <a:bodyPr/>
          <a:lstStyle/>
          <a:p>
            <a:r>
              <a:rPr lang="en-US" i="1" dirty="0">
                <a:cs typeface="Calibri Light"/>
              </a:rPr>
              <a:t>Jargon</a:t>
            </a:r>
            <a:r>
              <a:rPr lang="en-US" dirty="0">
                <a:cs typeface="Calibri Light"/>
              </a:rPr>
              <a:t>: </a:t>
            </a:r>
            <a:r>
              <a:rPr lang="en-US" b="1" dirty="0">
                <a:cs typeface="Calibri Light"/>
              </a:rPr>
              <a:t>Graph </a:t>
            </a:r>
            <a:r>
              <a:rPr lang="en-US" sz="4000" dirty="0">
                <a:cs typeface="Calibri Light"/>
              </a:rPr>
              <a:t>versus </a:t>
            </a:r>
            <a:r>
              <a:rPr lang="en-US" b="1" dirty="0">
                <a:cs typeface="Calibri Light"/>
              </a:rPr>
              <a:t>Chart </a:t>
            </a:r>
            <a:r>
              <a:rPr lang="en-US" sz="4000" dirty="0">
                <a:cs typeface="Calibri Light"/>
              </a:rPr>
              <a:t>versus </a:t>
            </a:r>
            <a:r>
              <a:rPr lang="en-US" b="1" dirty="0">
                <a:cs typeface="Calibri Light"/>
              </a:rPr>
              <a:t>Plot </a:t>
            </a:r>
            <a:r>
              <a:rPr lang="en-US" sz="4000" dirty="0">
                <a:cs typeface="Calibri Light"/>
              </a:rPr>
              <a:t>versus </a:t>
            </a:r>
            <a:r>
              <a:rPr lang="en-US" b="1" dirty="0">
                <a:cs typeface="Calibri Light"/>
              </a:rPr>
              <a:t>Figure</a:t>
            </a:r>
            <a:endParaRPr lang="en-US" dirty="0">
              <a:cs typeface="Calibri Light" panose="020F0302020204030204"/>
            </a:endParaRPr>
          </a:p>
        </p:txBody>
      </p:sp>
      <p:pic>
        <p:nvPicPr>
          <p:cNvPr id="6" name="Picture 6" descr="A screenshot of a cell phone&#10;&#10;Description generated with very high confidence">
            <a:extLst>
              <a:ext uri="{FF2B5EF4-FFF2-40B4-BE49-F238E27FC236}">
                <a16:creationId xmlns:a16="http://schemas.microsoft.com/office/drawing/2014/main" id="{9BA2858C-5A40-4824-A952-87AEED9DDF6B}"/>
              </a:ext>
            </a:extLst>
          </p:cNvPr>
          <p:cNvPicPr>
            <a:picLocks noChangeAspect="1"/>
          </p:cNvPicPr>
          <p:nvPr/>
        </p:nvPicPr>
        <p:blipFill>
          <a:blip r:embed="rId4"/>
          <a:stretch>
            <a:fillRect/>
          </a:stretch>
        </p:blipFill>
        <p:spPr>
          <a:xfrm>
            <a:off x="262780" y="1619084"/>
            <a:ext cx="4166558" cy="2509993"/>
          </a:xfrm>
          <a:prstGeom prst="rect">
            <a:avLst/>
          </a:prstGeom>
        </p:spPr>
      </p:pic>
      <p:pic>
        <p:nvPicPr>
          <p:cNvPr id="10" name="Picture 10">
            <a:extLst>
              <a:ext uri="{FF2B5EF4-FFF2-40B4-BE49-F238E27FC236}">
                <a16:creationId xmlns:a16="http://schemas.microsoft.com/office/drawing/2014/main" id="{408B88E6-A80A-41C6-9407-03FE8CFDFC31}"/>
              </a:ext>
            </a:extLst>
          </p:cNvPr>
          <p:cNvPicPr>
            <a:picLocks noChangeAspect="1"/>
          </p:cNvPicPr>
          <p:nvPr/>
        </p:nvPicPr>
        <p:blipFill>
          <a:blip r:embed="rId5"/>
          <a:stretch>
            <a:fillRect/>
          </a:stretch>
        </p:blipFill>
        <p:spPr>
          <a:xfrm>
            <a:off x="3588589" y="4380980"/>
            <a:ext cx="2743200" cy="2064190"/>
          </a:xfrm>
          <a:prstGeom prst="rect">
            <a:avLst/>
          </a:prstGeom>
        </p:spPr>
      </p:pic>
      <p:sp>
        <p:nvSpPr>
          <p:cNvPr id="12" name="TextBox 11">
            <a:extLst>
              <a:ext uri="{FF2B5EF4-FFF2-40B4-BE49-F238E27FC236}">
                <a16:creationId xmlns:a16="http://schemas.microsoft.com/office/drawing/2014/main" id="{C5E75B54-266F-4D5F-9AC2-F6F4A6BAE3E5}"/>
              </a:ext>
            </a:extLst>
          </p:cNvPr>
          <p:cNvSpPr txBox="1"/>
          <p:nvPr/>
        </p:nvSpPr>
        <p:spPr>
          <a:xfrm>
            <a:off x="540589" y="4386532"/>
            <a:ext cx="3042110"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All are </a:t>
            </a:r>
            <a:r>
              <a:rPr lang="en-US" sz="2800" dirty="0"/>
              <a:t>referred to </a:t>
            </a:r>
            <a:r>
              <a:rPr lang="en-US" sz="2800" dirty="0">
                <a:cs typeface="Calibri"/>
              </a:rPr>
              <a:t>as {graph, chart, plot, figure}</a:t>
            </a:r>
          </a:p>
        </p:txBody>
      </p:sp>
      <p:pic>
        <p:nvPicPr>
          <p:cNvPr id="3" name="Picture 4" descr="A person holding a baby&#10;&#10;Description generated with very high confidence">
            <a:extLst>
              <a:ext uri="{FF2B5EF4-FFF2-40B4-BE49-F238E27FC236}">
                <a16:creationId xmlns:a16="http://schemas.microsoft.com/office/drawing/2014/main" id="{A2869CAC-5023-4599-A5E6-49821EA2FE7F}"/>
              </a:ext>
            </a:extLst>
          </p:cNvPr>
          <p:cNvPicPr>
            <a:picLocks noChangeAspect="1"/>
          </p:cNvPicPr>
          <p:nvPr/>
        </p:nvPicPr>
        <p:blipFill rotWithShape="1">
          <a:blip r:embed="rId6"/>
          <a:srcRect l="30045" t="9392" r="9865" b="733"/>
          <a:stretch/>
        </p:blipFill>
        <p:spPr>
          <a:xfrm>
            <a:off x="4687530" y="1147214"/>
            <a:ext cx="2226030" cy="2727899"/>
          </a:xfrm>
          <a:prstGeom prst="rect">
            <a:avLst/>
          </a:prstGeom>
        </p:spPr>
      </p:pic>
    </p:spTree>
    <p:extLst>
      <p:ext uri="{BB962C8B-B14F-4D97-AF65-F5344CB8AC3E}">
        <p14:creationId xmlns:p14="http://schemas.microsoft.com/office/powerpoint/2010/main" val="2393758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1DCF-11E8-4AF0-A983-57F0206B1C55}"/>
              </a:ext>
            </a:extLst>
          </p:cNvPr>
          <p:cNvSpPr>
            <a:spLocks noGrp="1"/>
          </p:cNvSpPr>
          <p:nvPr>
            <p:ph type="title"/>
          </p:nvPr>
        </p:nvSpPr>
        <p:spPr/>
        <p:txBody>
          <a:bodyPr/>
          <a:lstStyle/>
          <a:p>
            <a:r>
              <a:rPr lang="en-US">
                <a:cs typeface="Calibri Light"/>
              </a:rPr>
              <a:t>Why add graphs if tables are equivalent?</a:t>
            </a:r>
            <a:endParaRPr lang="en-US"/>
          </a:p>
        </p:txBody>
      </p:sp>
      <p:sp>
        <p:nvSpPr>
          <p:cNvPr id="4" name="Oval 3">
            <a:extLst>
              <a:ext uri="{FF2B5EF4-FFF2-40B4-BE49-F238E27FC236}">
                <a16:creationId xmlns:a16="http://schemas.microsoft.com/office/drawing/2014/main" id="{A6A9E28E-3FFA-4D05-85C9-5F044C49E73D}"/>
              </a:ext>
            </a:extLst>
          </p:cNvPr>
          <p:cNvSpPr/>
          <p:nvPr/>
        </p:nvSpPr>
        <p:spPr>
          <a:xfrm>
            <a:off x="771832" y="411479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5" name="Oval 4">
            <a:extLst>
              <a:ext uri="{FF2B5EF4-FFF2-40B4-BE49-F238E27FC236}">
                <a16:creationId xmlns:a16="http://schemas.microsoft.com/office/drawing/2014/main" id="{FD1CF9DF-7A70-48DF-85EE-A4CCAD8E8EF0}"/>
              </a:ext>
            </a:extLst>
          </p:cNvPr>
          <p:cNvSpPr/>
          <p:nvPr/>
        </p:nvSpPr>
        <p:spPr>
          <a:xfrm>
            <a:off x="3352798" y="2578508"/>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a:t>
            </a:r>
            <a:endParaRPr lang="en-US"/>
          </a:p>
        </p:txBody>
      </p:sp>
      <p:sp>
        <p:nvSpPr>
          <p:cNvPr id="6" name="Oval 5">
            <a:extLst>
              <a:ext uri="{FF2B5EF4-FFF2-40B4-BE49-F238E27FC236}">
                <a16:creationId xmlns:a16="http://schemas.microsoft.com/office/drawing/2014/main" id="{F7CB55C1-06BA-41B2-9B3E-3D8D15CD7276}"/>
              </a:ext>
            </a:extLst>
          </p:cNvPr>
          <p:cNvSpPr/>
          <p:nvPr/>
        </p:nvSpPr>
        <p:spPr>
          <a:xfrm>
            <a:off x="1128250" y="164444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sp>
        <p:nvSpPr>
          <p:cNvPr id="7" name="Oval 6">
            <a:extLst>
              <a:ext uri="{FF2B5EF4-FFF2-40B4-BE49-F238E27FC236}">
                <a16:creationId xmlns:a16="http://schemas.microsoft.com/office/drawing/2014/main" id="{CE8A51D5-0F4E-4B19-8C19-30AC7D435E4A}"/>
              </a:ext>
            </a:extLst>
          </p:cNvPr>
          <p:cNvSpPr/>
          <p:nvPr/>
        </p:nvSpPr>
        <p:spPr>
          <a:xfrm>
            <a:off x="1681315" y="2418734"/>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t>
            </a:r>
            <a:endParaRPr lang="en-US"/>
          </a:p>
        </p:txBody>
      </p:sp>
      <p:sp>
        <p:nvSpPr>
          <p:cNvPr id="8" name="Oval 7">
            <a:extLst>
              <a:ext uri="{FF2B5EF4-FFF2-40B4-BE49-F238E27FC236}">
                <a16:creationId xmlns:a16="http://schemas.microsoft.com/office/drawing/2014/main" id="{C322E5DB-14DF-472B-AA02-90ADD6EBC127}"/>
              </a:ext>
            </a:extLst>
          </p:cNvPr>
          <p:cNvSpPr/>
          <p:nvPr/>
        </p:nvSpPr>
        <p:spPr>
          <a:xfrm>
            <a:off x="2455605" y="3291347"/>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9" name="Oval 8">
            <a:extLst>
              <a:ext uri="{FF2B5EF4-FFF2-40B4-BE49-F238E27FC236}">
                <a16:creationId xmlns:a16="http://schemas.microsoft.com/office/drawing/2014/main" id="{F3BFF0EF-73D4-4726-8A5E-118AAD98276E}"/>
              </a:ext>
            </a:extLst>
          </p:cNvPr>
          <p:cNvSpPr/>
          <p:nvPr/>
        </p:nvSpPr>
        <p:spPr>
          <a:xfrm>
            <a:off x="2984089" y="1693605"/>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10" name="Oval 9">
            <a:extLst>
              <a:ext uri="{FF2B5EF4-FFF2-40B4-BE49-F238E27FC236}">
                <a16:creationId xmlns:a16="http://schemas.microsoft.com/office/drawing/2014/main" id="{03085622-605D-459E-84D9-8CE55DC4AE7F}"/>
              </a:ext>
            </a:extLst>
          </p:cNvPr>
          <p:cNvSpPr/>
          <p:nvPr/>
        </p:nvSpPr>
        <p:spPr>
          <a:xfrm>
            <a:off x="3955025" y="311928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K</a:t>
            </a:r>
            <a:endParaRPr lang="en-US"/>
          </a:p>
        </p:txBody>
      </p:sp>
      <p:sp>
        <p:nvSpPr>
          <p:cNvPr id="11" name="Oval 10">
            <a:extLst>
              <a:ext uri="{FF2B5EF4-FFF2-40B4-BE49-F238E27FC236}">
                <a16:creationId xmlns:a16="http://schemas.microsoft.com/office/drawing/2014/main" id="{A49D454A-901E-427D-933F-E88647259FEA}"/>
              </a:ext>
            </a:extLst>
          </p:cNvPr>
          <p:cNvSpPr/>
          <p:nvPr/>
        </p:nvSpPr>
        <p:spPr>
          <a:xfrm>
            <a:off x="4409767" y="185337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J</a:t>
            </a:r>
            <a:endParaRPr lang="en-US"/>
          </a:p>
        </p:txBody>
      </p:sp>
      <p:sp>
        <p:nvSpPr>
          <p:cNvPr id="12" name="Oval 11">
            <a:extLst>
              <a:ext uri="{FF2B5EF4-FFF2-40B4-BE49-F238E27FC236}">
                <a16:creationId xmlns:a16="http://schemas.microsoft.com/office/drawing/2014/main" id="{0176FAEA-6EA8-4EFF-9DB9-0A96595CB481}"/>
              </a:ext>
            </a:extLst>
          </p:cNvPr>
          <p:cNvSpPr/>
          <p:nvPr/>
        </p:nvSpPr>
        <p:spPr>
          <a:xfrm>
            <a:off x="3574025" y="418854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t>
            </a:r>
            <a:endParaRPr lang="en-US"/>
          </a:p>
        </p:txBody>
      </p:sp>
      <p:sp>
        <p:nvSpPr>
          <p:cNvPr id="13" name="Oval 12">
            <a:extLst>
              <a:ext uri="{FF2B5EF4-FFF2-40B4-BE49-F238E27FC236}">
                <a16:creationId xmlns:a16="http://schemas.microsoft.com/office/drawing/2014/main" id="{6081893C-D380-4C92-9FF0-4B2D6A6DE444}"/>
              </a:ext>
            </a:extLst>
          </p:cNvPr>
          <p:cNvSpPr/>
          <p:nvPr/>
        </p:nvSpPr>
        <p:spPr>
          <a:xfrm>
            <a:off x="1816508" y="4028766"/>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14" name="Oval 13">
            <a:extLst>
              <a:ext uri="{FF2B5EF4-FFF2-40B4-BE49-F238E27FC236}">
                <a16:creationId xmlns:a16="http://schemas.microsoft.com/office/drawing/2014/main" id="{45F45CC5-9636-42A3-BB41-E027CD2F3534}"/>
              </a:ext>
            </a:extLst>
          </p:cNvPr>
          <p:cNvSpPr/>
          <p:nvPr/>
        </p:nvSpPr>
        <p:spPr>
          <a:xfrm>
            <a:off x="907024" y="303325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t>
            </a:r>
            <a:endParaRPr lang="en-US"/>
          </a:p>
        </p:txBody>
      </p:sp>
      <p:cxnSp>
        <p:nvCxnSpPr>
          <p:cNvPr id="15" name="Straight Arrow Connector 14">
            <a:extLst>
              <a:ext uri="{FF2B5EF4-FFF2-40B4-BE49-F238E27FC236}">
                <a16:creationId xmlns:a16="http://schemas.microsoft.com/office/drawing/2014/main" id="{E091D5E6-4921-4AE1-9C07-DA1684ADEAC3}"/>
              </a:ext>
            </a:extLst>
          </p:cNvPr>
          <p:cNvCxnSpPr/>
          <p:nvPr/>
        </p:nvCxnSpPr>
        <p:spPr>
          <a:xfrm>
            <a:off x="1472380" y="2000864"/>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32DA13-1A51-4A6B-8136-C38A8861AA17}"/>
              </a:ext>
            </a:extLst>
          </p:cNvPr>
          <p:cNvCxnSpPr>
            <a:cxnSpLocks/>
          </p:cNvCxnSpPr>
          <p:nvPr/>
        </p:nvCxnSpPr>
        <p:spPr>
          <a:xfrm>
            <a:off x="1337186" y="3365089"/>
            <a:ext cx="619432" cy="717755"/>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B8395F-FAA2-449D-B74A-DCC4678BFE3C}"/>
              </a:ext>
            </a:extLst>
          </p:cNvPr>
          <p:cNvCxnSpPr>
            <a:cxnSpLocks/>
          </p:cNvCxnSpPr>
          <p:nvPr/>
        </p:nvCxnSpPr>
        <p:spPr>
          <a:xfrm flipH="1">
            <a:off x="4267199" y="2295832"/>
            <a:ext cx="326922" cy="80378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FDE0CF-36DC-4D6B-9854-6CDDA9A61F87}"/>
              </a:ext>
            </a:extLst>
          </p:cNvPr>
          <p:cNvCxnSpPr>
            <a:cxnSpLocks/>
          </p:cNvCxnSpPr>
          <p:nvPr/>
        </p:nvCxnSpPr>
        <p:spPr>
          <a:xfrm>
            <a:off x="3266767" y="2099186"/>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FB0731-FF45-4A3C-940B-D03FAC0F78ED}"/>
              </a:ext>
            </a:extLst>
          </p:cNvPr>
          <p:cNvCxnSpPr>
            <a:cxnSpLocks/>
          </p:cNvCxnSpPr>
          <p:nvPr/>
        </p:nvCxnSpPr>
        <p:spPr>
          <a:xfrm>
            <a:off x="2861186" y="3635476"/>
            <a:ext cx="730045" cy="64401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81A468-49BB-4469-A314-ADB5578C4687}"/>
              </a:ext>
            </a:extLst>
          </p:cNvPr>
          <p:cNvCxnSpPr>
            <a:cxnSpLocks/>
          </p:cNvCxnSpPr>
          <p:nvPr/>
        </p:nvCxnSpPr>
        <p:spPr>
          <a:xfrm flipH="1">
            <a:off x="2251586" y="3487991"/>
            <a:ext cx="1728018" cy="77920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AA6FB6-9C03-457D-B236-6CF18EF57B08}"/>
              </a:ext>
            </a:extLst>
          </p:cNvPr>
          <p:cNvCxnSpPr>
            <a:cxnSpLocks/>
          </p:cNvCxnSpPr>
          <p:nvPr/>
        </p:nvCxnSpPr>
        <p:spPr>
          <a:xfrm flipH="1">
            <a:off x="1145456" y="2111476"/>
            <a:ext cx="1887793" cy="214343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EF7E37-CDC8-4265-8D9C-41B0E3778374}"/>
              </a:ext>
            </a:extLst>
          </p:cNvPr>
          <p:cNvCxnSpPr>
            <a:cxnSpLocks/>
          </p:cNvCxnSpPr>
          <p:nvPr/>
        </p:nvCxnSpPr>
        <p:spPr>
          <a:xfrm flipV="1">
            <a:off x="1361766" y="2866102"/>
            <a:ext cx="1983658" cy="40066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714B327-0D6E-4279-8E20-E829E9099162}"/>
              </a:ext>
            </a:extLst>
          </p:cNvPr>
          <p:cNvCxnSpPr>
            <a:cxnSpLocks/>
          </p:cNvCxnSpPr>
          <p:nvPr/>
        </p:nvCxnSpPr>
        <p:spPr>
          <a:xfrm>
            <a:off x="3807540" y="2812024"/>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graphicFrame>
        <p:nvGraphicFramePr>
          <p:cNvPr id="25" name="Table 103">
            <a:extLst>
              <a:ext uri="{FF2B5EF4-FFF2-40B4-BE49-F238E27FC236}">
                <a16:creationId xmlns:a16="http://schemas.microsoft.com/office/drawing/2014/main" id="{BAD53A7F-50EE-42A1-9FB9-C17221E4FED3}"/>
              </a:ext>
            </a:extLst>
          </p:cNvPr>
          <p:cNvGraphicFramePr>
            <a:graphicFrameLocks noGrp="1"/>
          </p:cNvGraphicFramePr>
          <p:nvPr>
            <p:extLst>
              <p:ext uri="{D42A27DB-BD31-4B8C-83A1-F6EECF244321}">
                <p14:modId xmlns:p14="http://schemas.microsoft.com/office/powerpoint/2010/main" val="942376339"/>
              </p:ext>
            </p:extLst>
          </p:nvPr>
        </p:nvGraphicFramePr>
        <p:xfrm>
          <a:off x="6292645" y="1720645"/>
          <a:ext cx="5312448" cy="4450071"/>
        </p:xfrm>
        <a:graphic>
          <a:graphicData uri="http://schemas.openxmlformats.org/drawingml/2006/table">
            <a:tbl>
              <a:tblPr firstRow="1" bandRow="1">
                <a:tableStyleId>{5C22544A-7EE6-4342-B048-85BDC9FD1C3A}</a:tableStyleId>
              </a:tblPr>
              <a:tblGrid>
                <a:gridCol w="442704">
                  <a:extLst>
                    <a:ext uri="{9D8B030D-6E8A-4147-A177-3AD203B41FA5}">
                      <a16:colId xmlns:a16="http://schemas.microsoft.com/office/drawing/2014/main" val="849087113"/>
                    </a:ext>
                  </a:extLst>
                </a:gridCol>
                <a:gridCol w="442704">
                  <a:extLst>
                    <a:ext uri="{9D8B030D-6E8A-4147-A177-3AD203B41FA5}">
                      <a16:colId xmlns:a16="http://schemas.microsoft.com/office/drawing/2014/main" val="2081196426"/>
                    </a:ext>
                  </a:extLst>
                </a:gridCol>
                <a:gridCol w="442704">
                  <a:extLst>
                    <a:ext uri="{9D8B030D-6E8A-4147-A177-3AD203B41FA5}">
                      <a16:colId xmlns:a16="http://schemas.microsoft.com/office/drawing/2014/main" val="2944873675"/>
                    </a:ext>
                  </a:extLst>
                </a:gridCol>
                <a:gridCol w="442704">
                  <a:extLst>
                    <a:ext uri="{9D8B030D-6E8A-4147-A177-3AD203B41FA5}">
                      <a16:colId xmlns:a16="http://schemas.microsoft.com/office/drawing/2014/main" val="2519374728"/>
                    </a:ext>
                  </a:extLst>
                </a:gridCol>
                <a:gridCol w="442704">
                  <a:extLst>
                    <a:ext uri="{9D8B030D-6E8A-4147-A177-3AD203B41FA5}">
                      <a16:colId xmlns:a16="http://schemas.microsoft.com/office/drawing/2014/main" val="713365732"/>
                    </a:ext>
                  </a:extLst>
                </a:gridCol>
                <a:gridCol w="442704">
                  <a:extLst>
                    <a:ext uri="{9D8B030D-6E8A-4147-A177-3AD203B41FA5}">
                      <a16:colId xmlns:a16="http://schemas.microsoft.com/office/drawing/2014/main" val="1691648810"/>
                    </a:ext>
                  </a:extLst>
                </a:gridCol>
                <a:gridCol w="442704">
                  <a:extLst>
                    <a:ext uri="{9D8B030D-6E8A-4147-A177-3AD203B41FA5}">
                      <a16:colId xmlns:a16="http://schemas.microsoft.com/office/drawing/2014/main" val="3911252491"/>
                    </a:ext>
                  </a:extLst>
                </a:gridCol>
                <a:gridCol w="442704">
                  <a:extLst>
                    <a:ext uri="{9D8B030D-6E8A-4147-A177-3AD203B41FA5}">
                      <a16:colId xmlns:a16="http://schemas.microsoft.com/office/drawing/2014/main" val="1096608065"/>
                    </a:ext>
                  </a:extLst>
                </a:gridCol>
                <a:gridCol w="442704">
                  <a:extLst>
                    <a:ext uri="{9D8B030D-6E8A-4147-A177-3AD203B41FA5}">
                      <a16:colId xmlns:a16="http://schemas.microsoft.com/office/drawing/2014/main" val="2307528594"/>
                    </a:ext>
                  </a:extLst>
                </a:gridCol>
                <a:gridCol w="442704">
                  <a:extLst>
                    <a:ext uri="{9D8B030D-6E8A-4147-A177-3AD203B41FA5}">
                      <a16:colId xmlns:a16="http://schemas.microsoft.com/office/drawing/2014/main" val="3211125373"/>
                    </a:ext>
                  </a:extLst>
                </a:gridCol>
                <a:gridCol w="442704">
                  <a:extLst>
                    <a:ext uri="{9D8B030D-6E8A-4147-A177-3AD203B41FA5}">
                      <a16:colId xmlns:a16="http://schemas.microsoft.com/office/drawing/2014/main" val="662096883"/>
                    </a:ext>
                  </a:extLst>
                </a:gridCol>
                <a:gridCol w="442704">
                  <a:extLst>
                    <a:ext uri="{9D8B030D-6E8A-4147-A177-3AD203B41FA5}">
                      <a16:colId xmlns:a16="http://schemas.microsoft.com/office/drawing/2014/main" val="2373960375"/>
                    </a:ext>
                  </a:extLst>
                </a:gridCol>
              </a:tblGrid>
              <a:tr h="370840">
                <a:tc>
                  <a:txBody>
                    <a:bodyPr/>
                    <a:lstStyle/>
                    <a:p>
                      <a:pPr lvl="0">
                        <a:buNone/>
                      </a:pPr>
                      <a:endParaRPr lang="en-US" b="0">
                        <a:solidFill>
                          <a:schemeClr val="bg1"/>
                        </a:solidFill>
                      </a:endParaRPr>
                    </a:p>
                  </a:txBody>
                  <a:tcPr>
                    <a:solidFill>
                      <a:schemeClr val="accent1"/>
                    </a:solidFill>
                  </a:tcPr>
                </a:tc>
                <a:tc>
                  <a:txBody>
                    <a:bodyPr/>
                    <a:lstStyle/>
                    <a:p>
                      <a:r>
                        <a:rPr lang="en-US"/>
                        <a:t>A</a:t>
                      </a:r>
                    </a:p>
                  </a:txBody>
                  <a:tcPr/>
                </a:tc>
                <a:tc>
                  <a:txBody>
                    <a:bodyPr/>
                    <a:lstStyle/>
                    <a:p>
                      <a:r>
                        <a:rPr lang="en-US"/>
                        <a:t>B</a:t>
                      </a:r>
                    </a:p>
                  </a:txBody>
                  <a:tcPr/>
                </a:tc>
                <a:tc>
                  <a:txBody>
                    <a:bodyPr/>
                    <a:lstStyle/>
                    <a:p>
                      <a:r>
                        <a:rPr lang="en-US"/>
                        <a:t>C</a:t>
                      </a:r>
                    </a:p>
                  </a:txBody>
                  <a:tcPr/>
                </a:tc>
                <a:tc>
                  <a:txBody>
                    <a:bodyPr/>
                    <a:lstStyle/>
                    <a:p>
                      <a:r>
                        <a:rPr lang="en-US"/>
                        <a:t>D</a:t>
                      </a:r>
                    </a:p>
                  </a:txBody>
                  <a:tcPr/>
                </a:tc>
                <a:tc>
                  <a:txBody>
                    <a:bodyPr/>
                    <a:lstStyle/>
                    <a:p>
                      <a:r>
                        <a:rPr lang="en-US"/>
                        <a:t>E</a:t>
                      </a:r>
                    </a:p>
                  </a:txBody>
                  <a:tcPr/>
                </a:tc>
                <a:tc>
                  <a:txBody>
                    <a:bodyPr/>
                    <a:lstStyle/>
                    <a:p>
                      <a:r>
                        <a:rPr lang="en-US"/>
                        <a:t>F</a:t>
                      </a:r>
                    </a:p>
                  </a:txBody>
                  <a:tcPr/>
                </a:tc>
                <a:tc>
                  <a:txBody>
                    <a:bodyPr/>
                    <a:lstStyle/>
                    <a:p>
                      <a:r>
                        <a:rPr lang="en-US"/>
                        <a:t>G</a:t>
                      </a:r>
                    </a:p>
                  </a:txBody>
                  <a:tcPr/>
                </a:tc>
                <a:tc>
                  <a:txBody>
                    <a:bodyPr/>
                    <a:lstStyle/>
                    <a:p>
                      <a:r>
                        <a:rPr lang="en-US"/>
                        <a:t>H</a:t>
                      </a:r>
                    </a:p>
                  </a:txBody>
                  <a:tcPr/>
                </a:tc>
                <a:tc>
                  <a:txBody>
                    <a:bodyPr/>
                    <a:lstStyle/>
                    <a:p>
                      <a:r>
                        <a:rPr lang="en-US"/>
                        <a:t>J</a:t>
                      </a:r>
                    </a:p>
                  </a:txBody>
                  <a:tcPr/>
                </a:tc>
                <a:tc>
                  <a:txBody>
                    <a:bodyPr/>
                    <a:lstStyle/>
                    <a:p>
                      <a:r>
                        <a:rPr lang="en-US"/>
                        <a:t>K</a:t>
                      </a:r>
                    </a:p>
                  </a:txBody>
                  <a:tcPr/>
                </a:tc>
                <a:tc>
                  <a:txBody>
                    <a:bodyPr/>
                    <a:lstStyle/>
                    <a:p>
                      <a:pPr lvl="0">
                        <a:buNone/>
                      </a:pPr>
                      <a:r>
                        <a:rPr lang="en-US"/>
                        <a:t>M</a:t>
                      </a:r>
                    </a:p>
                  </a:txBody>
                  <a:tcPr/>
                </a:tc>
                <a:extLst>
                  <a:ext uri="{0D108BD9-81ED-4DB2-BD59-A6C34878D82A}">
                    <a16:rowId xmlns:a16="http://schemas.microsoft.com/office/drawing/2014/main" val="2303025810"/>
                  </a:ext>
                </a:extLst>
              </a:tr>
              <a:tr h="370840">
                <a:tc>
                  <a:txBody>
                    <a:bodyPr/>
                    <a:lstStyle/>
                    <a:p>
                      <a:pPr lvl="0">
                        <a:buNone/>
                      </a:pPr>
                      <a:r>
                        <a:rPr lang="en-US" b="0">
                          <a:solidFill>
                            <a:schemeClr val="bg1"/>
                          </a:solidFill>
                        </a:rPr>
                        <a:t>A</a:t>
                      </a:r>
                    </a:p>
                  </a:txBody>
                  <a:tcPr>
                    <a:solidFill>
                      <a:schemeClr val="accent1"/>
                    </a:solidFill>
                  </a:tcPr>
                </a:tc>
                <a:tc>
                  <a:txBody>
                    <a:bodyPr/>
                    <a:lstStyle/>
                    <a:p>
                      <a:r>
                        <a:rPr lang="en-US"/>
                        <a:t>0</a:t>
                      </a:r>
                    </a:p>
                  </a:txBody>
                  <a:tcPr/>
                </a:tc>
                <a:tc>
                  <a:txBody>
                    <a:bodyPr/>
                    <a:lstStyle/>
                    <a:p>
                      <a:r>
                        <a:rPr lang="en-US"/>
                        <a:t>1</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pPr lvl="0">
                        <a:buNone/>
                      </a:pPr>
                      <a:r>
                        <a:rPr lang="en-US"/>
                        <a:t>0</a:t>
                      </a:r>
                    </a:p>
                  </a:txBody>
                  <a:tcPr/>
                </a:tc>
                <a:extLst>
                  <a:ext uri="{0D108BD9-81ED-4DB2-BD59-A6C34878D82A}">
                    <a16:rowId xmlns:a16="http://schemas.microsoft.com/office/drawing/2014/main" val="3892460800"/>
                  </a:ext>
                </a:extLst>
              </a:tr>
              <a:tr h="370840">
                <a:tc>
                  <a:txBody>
                    <a:bodyPr/>
                    <a:lstStyle/>
                    <a:p>
                      <a:pPr lvl="0">
                        <a:buNone/>
                      </a:pPr>
                      <a:r>
                        <a:rPr lang="en-US" b="0">
                          <a:solidFill>
                            <a:schemeClr val="bg1"/>
                          </a:solidFill>
                        </a:rPr>
                        <a:t>B</a:t>
                      </a:r>
                    </a:p>
                  </a:txBody>
                  <a:tcPr>
                    <a:solidFill>
                      <a:schemeClr val="accent1"/>
                    </a:solidFill>
                  </a:tcPr>
                </a:tc>
                <a:tc>
                  <a:txBody>
                    <a:bodyPr/>
                    <a:lstStyle/>
                    <a:p>
                      <a:r>
                        <a:rPr lang="en-US"/>
                        <a:t>1</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pPr lvl="0">
                        <a:buNone/>
                      </a:pPr>
                      <a:r>
                        <a:rPr lang="en-US"/>
                        <a:t>0</a:t>
                      </a:r>
                    </a:p>
                  </a:txBody>
                  <a:tcPr/>
                </a:tc>
                <a:extLst>
                  <a:ext uri="{0D108BD9-81ED-4DB2-BD59-A6C34878D82A}">
                    <a16:rowId xmlns:a16="http://schemas.microsoft.com/office/drawing/2014/main" val="2462750641"/>
                  </a:ext>
                </a:extLst>
              </a:tr>
              <a:tr h="370840">
                <a:tc>
                  <a:txBody>
                    <a:bodyPr/>
                    <a:lstStyle/>
                    <a:p>
                      <a:pPr lvl="0">
                        <a:buNone/>
                      </a:pPr>
                      <a:r>
                        <a:rPr lang="en-US" b="0">
                          <a:solidFill>
                            <a:schemeClr val="bg1"/>
                          </a:solidFill>
                        </a:rPr>
                        <a:t>C</a:t>
                      </a:r>
                    </a:p>
                  </a:txBody>
                  <a:tcPr>
                    <a:solidFill>
                      <a:schemeClr val="accent1"/>
                    </a:solidFill>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1</a:t>
                      </a:r>
                    </a:p>
                  </a:txBody>
                  <a:tcPr/>
                </a:tc>
                <a:tc>
                  <a:txBody>
                    <a:bodyPr/>
                    <a:lstStyle/>
                    <a:p>
                      <a:r>
                        <a:rPr lang="en-US"/>
                        <a:t>0</a:t>
                      </a:r>
                    </a:p>
                  </a:txBody>
                  <a:tcPr/>
                </a:tc>
                <a:tc>
                  <a:txBody>
                    <a:bodyPr/>
                    <a:lstStyle/>
                    <a:p>
                      <a:r>
                        <a:rPr lang="en-US"/>
                        <a:t>1</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pPr lvl="0">
                        <a:buNone/>
                      </a:pPr>
                      <a:r>
                        <a:rPr lang="en-US"/>
                        <a:t>0</a:t>
                      </a:r>
                    </a:p>
                  </a:txBody>
                  <a:tcPr/>
                </a:tc>
                <a:extLst>
                  <a:ext uri="{0D108BD9-81ED-4DB2-BD59-A6C34878D82A}">
                    <a16:rowId xmlns:a16="http://schemas.microsoft.com/office/drawing/2014/main" val="4163796284"/>
                  </a:ext>
                </a:extLst>
              </a:tr>
              <a:tr h="370840">
                <a:tc>
                  <a:txBody>
                    <a:bodyPr/>
                    <a:lstStyle/>
                    <a:p>
                      <a:pPr lvl="0">
                        <a:buNone/>
                      </a:pPr>
                      <a:r>
                        <a:rPr lang="en-US" b="0">
                          <a:solidFill>
                            <a:schemeClr val="bg1"/>
                          </a:solidFill>
                        </a:rPr>
                        <a:t>D</a:t>
                      </a:r>
                    </a:p>
                  </a:txBody>
                  <a:tcPr>
                    <a:solidFill>
                      <a:schemeClr val="accent1"/>
                    </a:solidFill>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1</a:t>
                      </a:r>
                    </a:p>
                  </a:txBody>
                  <a:tcPr/>
                </a:tc>
                <a:tc>
                  <a:txBody>
                    <a:bodyPr/>
                    <a:lstStyle/>
                    <a:p>
                      <a:r>
                        <a:rPr lang="en-US"/>
                        <a:t>0</a:t>
                      </a:r>
                    </a:p>
                  </a:txBody>
                  <a:tcPr/>
                </a:tc>
                <a:tc>
                  <a:txBody>
                    <a:bodyPr/>
                    <a:lstStyle/>
                    <a:p>
                      <a:r>
                        <a:rPr lang="en-US"/>
                        <a:t>0</a:t>
                      </a:r>
                    </a:p>
                  </a:txBody>
                  <a:tcPr/>
                </a:tc>
                <a:tc>
                  <a:txBody>
                    <a:bodyPr/>
                    <a:lstStyle/>
                    <a:p>
                      <a:pPr lvl="0">
                        <a:buNone/>
                      </a:pPr>
                      <a:r>
                        <a:rPr lang="en-US"/>
                        <a:t>0</a:t>
                      </a:r>
                    </a:p>
                  </a:txBody>
                  <a:tcPr/>
                </a:tc>
                <a:extLst>
                  <a:ext uri="{0D108BD9-81ED-4DB2-BD59-A6C34878D82A}">
                    <a16:rowId xmlns:a16="http://schemas.microsoft.com/office/drawing/2014/main" val="1461831053"/>
                  </a:ext>
                </a:extLst>
              </a:tr>
              <a:tr h="370840">
                <a:tc>
                  <a:txBody>
                    <a:bodyPr/>
                    <a:lstStyle/>
                    <a:p>
                      <a:pPr lvl="0">
                        <a:buNone/>
                      </a:pPr>
                      <a:r>
                        <a:rPr lang="en-US" b="0">
                          <a:solidFill>
                            <a:schemeClr val="bg1"/>
                          </a:solidFill>
                        </a:rPr>
                        <a:t>E</a:t>
                      </a:r>
                    </a:p>
                  </a:txBody>
                  <a:tcPr>
                    <a:solidFill>
                      <a:schemeClr val="accent1"/>
                    </a:solidFill>
                  </a:tcPr>
                </a:tc>
                <a:tc>
                  <a:txBody>
                    <a:bodyPr/>
                    <a:lstStyle/>
                    <a:p>
                      <a:r>
                        <a:rPr lang="en-US"/>
                        <a:t>0</a:t>
                      </a:r>
                    </a:p>
                  </a:txBody>
                  <a:tcPr/>
                </a:tc>
                <a:tc>
                  <a:txBody>
                    <a:bodyPr/>
                    <a:lstStyle/>
                    <a:p>
                      <a:r>
                        <a:rPr lang="en-US"/>
                        <a:t>0</a:t>
                      </a:r>
                    </a:p>
                  </a:txBody>
                  <a:tcPr/>
                </a:tc>
                <a:tc>
                  <a:txBody>
                    <a:bodyPr/>
                    <a:lstStyle/>
                    <a:p>
                      <a:r>
                        <a:rPr lang="en-US"/>
                        <a:t>1</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1</a:t>
                      </a:r>
                    </a:p>
                  </a:txBody>
                  <a:tcPr/>
                </a:tc>
                <a:tc>
                  <a:txBody>
                    <a:bodyPr/>
                    <a:lstStyle/>
                    <a:p>
                      <a:pPr lvl="0">
                        <a:buNone/>
                      </a:pPr>
                      <a:r>
                        <a:rPr lang="en-US"/>
                        <a:t>0</a:t>
                      </a:r>
                    </a:p>
                  </a:txBody>
                  <a:tcPr/>
                </a:tc>
                <a:extLst>
                  <a:ext uri="{0D108BD9-81ED-4DB2-BD59-A6C34878D82A}">
                    <a16:rowId xmlns:a16="http://schemas.microsoft.com/office/drawing/2014/main" val="2540523350"/>
                  </a:ext>
                </a:extLst>
              </a:tr>
              <a:tr h="370840">
                <a:tc>
                  <a:txBody>
                    <a:bodyPr/>
                    <a:lstStyle/>
                    <a:p>
                      <a:pPr lvl="0">
                        <a:buNone/>
                      </a:pPr>
                      <a:r>
                        <a:rPr lang="en-US" b="0">
                          <a:solidFill>
                            <a:schemeClr val="bg1"/>
                          </a:solidFill>
                        </a:rPr>
                        <a:t>F</a:t>
                      </a:r>
                    </a:p>
                  </a:txBody>
                  <a:tcPr>
                    <a:solidFill>
                      <a:schemeClr val="accent1"/>
                    </a:solidFill>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pPr lvl="0">
                        <a:buNone/>
                      </a:pPr>
                      <a:r>
                        <a:rPr lang="en-US"/>
                        <a:t>1</a:t>
                      </a:r>
                    </a:p>
                  </a:txBody>
                  <a:tcPr/>
                </a:tc>
                <a:extLst>
                  <a:ext uri="{0D108BD9-81ED-4DB2-BD59-A6C34878D82A}">
                    <a16:rowId xmlns:a16="http://schemas.microsoft.com/office/drawing/2014/main" val="833696444"/>
                  </a:ext>
                </a:extLst>
              </a:tr>
              <a:tr h="370839">
                <a:tc>
                  <a:txBody>
                    <a:bodyPr/>
                    <a:lstStyle/>
                    <a:p>
                      <a:pPr lvl="0">
                        <a:buNone/>
                      </a:pPr>
                      <a:r>
                        <a:rPr lang="en-US" b="0">
                          <a:solidFill>
                            <a:schemeClr val="bg1"/>
                          </a:solidFill>
                        </a:rPr>
                        <a:t>G</a:t>
                      </a:r>
                    </a:p>
                  </a:txBody>
                  <a:tcPr>
                    <a:solidFill>
                      <a:schemeClr val="accent1"/>
                    </a:solidFill>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1</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1</a:t>
                      </a:r>
                    </a:p>
                  </a:txBody>
                  <a:tcPr/>
                </a:tc>
                <a:tc>
                  <a:txBody>
                    <a:bodyPr/>
                    <a:lstStyle/>
                    <a:p>
                      <a:pPr lvl="0">
                        <a:buNone/>
                      </a:pPr>
                      <a:r>
                        <a:rPr lang="en-US"/>
                        <a:t>0</a:t>
                      </a:r>
                    </a:p>
                  </a:txBody>
                  <a:tcPr/>
                </a:tc>
                <a:tc>
                  <a:txBody>
                    <a:bodyPr/>
                    <a:lstStyle/>
                    <a:p>
                      <a:pPr lvl="0">
                        <a:buNone/>
                      </a:pPr>
                      <a:r>
                        <a:rPr lang="en-US"/>
                        <a:t>1</a:t>
                      </a:r>
                    </a:p>
                  </a:txBody>
                  <a:tcPr/>
                </a:tc>
                <a:tc>
                  <a:txBody>
                    <a:bodyPr/>
                    <a:lstStyle/>
                    <a:p>
                      <a:pPr lvl="0">
                        <a:buNone/>
                      </a:pPr>
                      <a:r>
                        <a:rPr lang="en-US"/>
                        <a:t>0</a:t>
                      </a:r>
                    </a:p>
                  </a:txBody>
                  <a:tcPr/>
                </a:tc>
                <a:extLst>
                  <a:ext uri="{0D108BD9-81ED-4DB2-BD59-A6C34878D82A}">
                    <a16:rowId xmlns:a16="http://schemas.microsoft.com/office/drawing/2014/main" val="3615347071"/>
                  </a:ext>
                </a:extLst>
              </a:tr>
              <a:tr h="370838">
                <a:tc>
                  <a:txBody>
                    <a:bodyPr/>
                    <a:lstStyle/>
                    <a:p>
                      <a:pPr lvl="0">
                        <a:buNone/>
                      </a:pPr>
                      <a:r>
                        <a:rPr lang="en-US" b="0">
                          <a:solidFill>
                            <a:schemeClr val="bg1"/>
                          </a:solidFill>
                        </a:rPr>
                        <a:t>H</a:t>
                      </a:r>
                    </a:p>
                  </a:txBody>
                  <a:tcPr>
                    <a:solidFill>
                      <a:schemeClr val="accent1"/>
                    </a:solidFill>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1</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1</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extLst>
                  <a:ext uri="{0D108BD9-81ED-4DB2-BD59-A6C34878D82A}">
                    <a16:rowId xmlns:a16="http://schemas.microsoft.com/office/drawing/2014/main" val="1730906774"/>
                  </a:ext>
                </a:extLst>
              </a:tr>
              <a:tr h="370838">
                <a:tc>
                  <a:txBody>
                    <a:bodyPr/>
                    <a:lstStyle/>
                    <a:p>
                      <a:pPr lvl="0">
                        <a:buNone/>
                      </a:pPr>
                      <a:r>
                        <a:rPr lang="en-US" b="0">
                          <a:solidFill>
                            <a:schemeClr val="bg1"/>
                          </a:solidFill>
                        </a:rPr>
                        <a:t>J</a:t>
                      </a:r>
                    </a:p>
                  </a:txBody>
                  <a:tcPr>
                    <a:solidFill>
                      <a:schemeClr val="accent1"/>
                    </a:solidFill>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1</a:t>
                      </a:r>
                    </a:p>
                  </a:txBody>
                  <a:tcPr/>
                </a:tc>
                <a:tc>
                  <a:txBody>
                    <a:bodyPr/>
                    <a:lstStyle/>
                    <a:p>
                      <a:pPr lvl="0">
                        <a:buNone/>
                      </a:pPr>
                      <a:r>
                        <a:rPr lang="en-US"/>
                        <a:t>0</a:t>
                      </a:r>
                    </a:p>
                  </a:txBody>
                  <a:tcPr/>
                </a:tc>
                <a:extLst>
                  <a:ext uri="{0D108BD9-81ED-4DB2-BD59-A6C34878D82A}">
                    <a16:rowId xmlns:a16="http://schemas.microsoft.com/office/drawing/2014/main" val="4122775866"/>
                  </a:ext>
                </a:extLst>
              </a:tr>
              <a:tr h="370838">
                <a:tc>
                  <a:txBody>
                    <a:bodyPr/>
                    <a:lstStyle/>
                    <a:p>
                      <a:pPr lvl="0">
                        <a:buNone/>
                      </a:pPr>
                      <a:r>
                        <a:rPr lang="en-US" b="0">
                          <a:solidFill>
                            <a:schemeClr val="bg1"/>
                          </a:solidFill>
                        </a:rPr>
                        <a:t>K</a:t>
                      </a:r>
                    </a:p>
                  </a:txBody>
                  <a:tcPr>
                    <a:solidFill>
                      <a:schemeClr val="accent1"/>
                    </a:solidFill>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1</a:t>
                      </a:r>
                    </a:p>
                  </a:txBody>
                  <a:tcPr/>
                </a:tc>
                <a:tc>
                  <a:txBody>
                    <a:bodyPr/>
                    <a:lstStyle/>
                    <a:p>
                      <a:pPr lvl="0">
                        <a:buNone/>
                      </a:pPr>
                      <a:r>
                        <a:rPr lang="en-US"/>
                        <a:t>0</a:t>
                      </a:r>
                    </a:p>
                  </a:txBody>
                  <a:tcPr/>
                </a:tc>
                <a:tc>
                  <a:txBody>
                    <a:bodyPr/>
                    <a:lstStyle/>
                    <a:p>
                      <a:pPr lvl="0">
                        <a:buNone/>
                      </a:pPr>
                      <a:r>
                        <a:rPr lang="en-US"/>
                        <a:t>1</a:t>
                      </a:r>
                    </a:p>
                  </a:txBody>
                  <a:tcPr/>
                </a:tc>
                <a:tc>
                  <a:txBody>
                    <a:bodyPr/>
                    <a:lstStyle/>
                    <a:p>
                      <a:pPr lvl="0">
                        <a:buNone/>
                      </a:pPr>
                      <a:r>
                        <a:rPr lang="en-US"/>
                        <a:t>0</a:t>
                      </a:r>
                    </a:p>
                  </a:txBody>
                  <a:tcPr/>
                </a:tc>
                <a:tc>
                  <a:txBody>
                    <a:bodyPr/>
                    <a:lstStyle/>
                    <a:p>
                      <a:pPr lvl="0">
                        <a:buNone/>
                      </a:pPr>
                      <a:r>
                        <a:rPr lang="en-US"/>
                        <a:t>1</a:t>
                      </a:r>
                    </a:p>
                  </a:txBody>
                  <a:tcPr/>
                </a:tc>
                <a:tc>
                  <a:txBody>
                    <a:bodyPr/>
                    <a:lstStyle/>
                    <a:p>
                      <a:pPr lvl="0">
                        <a:buNone/>
                      </a:pPr>
                      <a:r>
                        <a:rPr lang="en-US"/>
                        <a:t>0</a:t>
                      </a:r>
                    </a:p>
                  </a:txBody>
                  <a:tcPr/>
                </a:tc>
                <a:tc>
                  <a:txBody>
                    <a:bodyPr/>
                    <a:lstStyle/>
                    <a:p>
                      <a:pPr lvl="0">
                        <a:buNone/>
                      </a:pPr>
                      <a:r>
                        <a:rPr lang="en-US"/>
                        <a:t>0</a:t>
                      </a:r>
                    </a:p>
                  </a:txBody>
                  <a:tcPr/>
                </a:tc>
                <a:extLst>
                  <a:ext uri="{0D108BD9-81ED-4DB2-BD59-A6C34878D82A}">
                    <a16:rowId xmlns:a16="http://schemas.microsoft.com/office/drawing/2014/main" val="4045810047"/>
                  </a:ext>
                </a:extLst>
              </a:tr>
              <a:tr h="370838">
                <a:tc>
                  <a:txBody>
                    <a:bodyPr/>
                    <a:lstStyle/>
                    <a:p>
                      <a:pPr lvl="0">
                        <a:buNone/>
                      </a:pPr>
                      <a:r>
                        <a:rPr lang="en-US" b="0">
                          <a:solidFill>
                            <a:schemeClr val="bg1"/>
                          </a:solidFill>
                        </a:rPr>
                        <a:t>M</a:t>
                      </a:r>
                    </a:p>
                  </a:txBody>
                  <a:tcPr>
                    <a:solidFill>
                      <a:schemeClr val="accent1"/>
                    </a:solidFill>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1</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extLst>
                  <a:ext uri="{0D108BD9-81ED-4DB2-BD59-A6C34878D82A}">
                    <a16:rowId xmlns:a16="http://schemas.microsoft.com/office/drawing/2014/main" val="1944089698"/>
                  </a:ext>
                </a:extLst>
              </a:tr>
            </a:tbl>
          </a:graphicData>
        </a:graphic>
      </p:graphicFrame>
    </p:spTree>
    <p:extLst>
      <p:ext uri="{BB962C8B-B14F-4D97-AF65-F5344CB8AC3E}">
        <p14:creationId xmlns:p14="http://schemas.microsoft.com/office/powerpoint/2010/main" val="273780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C1F2-9CBF-43B9-8A49-A9894B38E427}"/>
              </a:ext>
            </a:extLst>
          </p:cNvPr>
          <p:cNvSpPr>
            <a:spLocks noGrp="1"/>
          </p:cNvSpPr>
          <p:nvPr>
            <p:ph type="title"/>
          </p:nvPr>
        </p:nvSpPr>
        <p:spPr>
          <a:xfrm>
            <a:off x="904576" y="163842"/>
            <a:ext cx="10909300" cy="1325563"/>
          </a:xfrm>
        </p:spPr>
        <p:txBody>
          <a:bodyPr/>
          <a:lstStyle/>
          <a:p>
            <a:r>
              <a:rPr lang="en-US" sz="4000" i="1" dirty="0">
                <a:highlight>
                  <a:srgbClr val="FFFF00"/>
                </a:highlight>
                <a:cs typeface="Calibri Light"/>
              </a:rPr>
              <a:t>Activity</a:t>
            </a:r>
            <a:r>
              <a:rPr lang="en-US" sz="4000" dirty="0">
                <a:cs typeface="Calibri Light"/>
              </a:rPr>
              <a:t>: Discuss in Blackboard</a:t>
            </a:r>
          </a:p>
        </p:txBody>
      </p:sp>
      <p:sp>
        <p:nvSpPr>
          <p:cNvPr id="3" name="Content Placeholder 2">
            <a:extLst>
              <a:ext uri="{FF2B5EF4-FFF2-40B4-BE49-F238E27FC236}">
                <a16:creationId xmlns:a16="http://schemas.microsoft.com/office/drawing/2014/main" id="{EFAAE8FC-DC42-4792-813D-935A2291DDC8}"/>
              </a:ext>
            </a:extLst>
          </p:cNvPr>
          <p:cNvSpPr>
            <a:spLocks noGrp="1"/>
          </p:cNvSpPr>
          <p:nvPr>
            <p:ph idx="1"/>
          </p:nvPr>
        </p:nvSpPr>
        <p:spPr>
          <a:xfrm>
            <a:off x="5970916" y="1825625"/>
            <a:ext cx="5382884" cy="4351338"/>
          </a:xfrm>
        </p:spPr>
        <p:txBody>
          <a:bodyPr vert="horz" lIns="91440" tIns="45720" rIns="91440" bIns="45720" rtlCol="0" anchor="t">
            <a:normAutofit/>
          </a:bodyPr>
          <a:lstStyle/>
          <a:p>
            <a:endParaRPr lang="en-US"/>
          </a:p>
          <a:p>
            <a:pPr marL="0" indent="0">
              <a:buNone/>
            </a:pPr>
            <a:r>
              <a:rPr lang="en-US" dirty="0">
                <a:cs typeface="Calibri"/>
              </a:rPr>
              <a:t>Discuss the assumptions you made about this class</a:t>
            </a:r>
          </a:p>
          <a:p>
            <a:pPr marL="0" indent="0">
              <a:buNone/>
            </a:pPr>
            <a:endParaRPr lang="en-US" dirty="0">
              <a:cs typeface="Calibri"/>
            </a:endParaRPr>
          </a:p>
          <a:p>
            <a:pPr marL="0" indent="0">
              <a:buNone/>
            </a:pPr>
            <a:r>
              <a:rPr lang="en-US" dirty="0">
                <a:cs typeface="Calibri"/>
              </a:rPr>
              <a:t>Discuss what you want to learn in Data 601 and have not yet learned</a:t>
            </a:r>
          </a:p>
        </p:txBody>
      </p:sp>
      <p:pic>
        <p:nvPicPr>
          <p:cNvPr id="4" name="Picture 4" descr="A picture containing clothing&#10;&#10;Description generated with high confidence">
            <a:extLst>
              <a:ext uri="{FF2B5EF4-FFF2-40B4-BE49-F238E27FC236}">
                <a16:creationId xmlns:a16="http://schemas.microsoft.com/office/drawing/2014/main" id="{6F46E597-A111-4A63-A516-A8B4F39B48F1}"/>
              </a:ext>
            </a:extLst>
          </p:cNvPr>
          <p:cNvPicPr>
            <a:picLocks noChangeAspect="1"/>
          </p:cNvPicPr>
          <p:nvPr/>
        </p:nvPicPr>
        <p:blipFill>
          <a:blip r:embed="rId3"/>
          <a:stretch>
            <a:fillRect/>
          </a:stretch>
        </p:blipFill>
        <p:spPr>
          <a:xfrm>
            <a:off x="450665" y="1035824"/>
            <a:ext cx="5776822" cy="5819954"/>
          </a:xfrm>
          <a:prstGeom prst="rect">
            <a:avLst/>
          </a:prstGeom>
        </p:spPr>
      </p:pic>
    </p:spTree>
    <p:extLst>
      <p:ext uri="{BB962C8B-B14F-4D97-AF65-F5344CB8AC3E}">
        <p14:creationId xmlns:p14="http://schemas.microsoft.com/office/powerpoint/2010/main" val="1418239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9239-5925-4679-9254-AB6DACA8D5D5}"/>
              </a:ext>
            </a:extLst>
          </p:cNvPr>
          <p:cNvSpPr>
            <a:spLocks noGrp="1"/>
          </p:cNvSpPr>
          <p:nvPr>
            <p:ph type="title"/>
          </p:nvPr>
        </p:nvSpPr>
        <p:spPr/>
        <p:txBody>
          <a:bodyPr>
            <a:normAutofit/>
          </a:bodyPr>
          <a:lstStyle/>
          <a:p>
            <a:r>
              <a:rPr lang="en-US" sz="3600" dirty="0">
                <a:highlight>
                  <a:srgbClr val="FFFF00"/>
                </a:highlight>
                <a:cs typeface="Calibri Light"/>
              </a:rPr>
              <a:t>Use graphs when focused on relations among entities</a:t>
            </a:r>
          </a:p>
        </p:txBody>
      </p:sp>
      <p:sp>
        <p:nvSpPr>
          <p:cNvPr id="3" name="Content Placeholder 2">
            <a:extLst>
              <a:ext uri="{FF2B5EF4-FFF2-40B4-BE49-F238E27FC236}">
                <a16:creationId xmlns:a16="http://schemas.microsoft.com/office/drawing/2014/main" id="{FB3B4C7E-5E14-4231-811F-65EE293DB30F}"/>
              </a:ext>
            </a:extLst>
          </p:cNvPr>
          <p:cNvSpPr>
            <a:spLocks noGrp="1"/>
          </p:cNvSpPr>
          <p:nvPr>
            <p:ph idx="1"/>
          </p:nvPr>
        </p:nvSpPr>
        <p:spPr/>
        <p:txBody>
          <a:bodyPr vert="horz" lIns="91440" tIns="45720" rIns="91440" bIns="45720" rtlCol="0" anchor="t">
            <a:normAutofit/>
          </a:bodyPr>
          <a:lstStyle/>
          <a:p>
            <a:endParaRPr lang="en-US">
              <a:cs typeface="Calibri"/>
            </a:endParaRPr>
          </a:p>
          <a:p>
            <a:pPr marL="0" indent="0">
              <a:buNone/>
            </a:pPr>
            <a:r>
              <a:rPr lang="en-US" i="1">
                <a:cs typeface="Calibri"/>
              </a:rPr>
              <a:t>Benefits</a:t>
            </a:r>
            <a:r>
              <a:rPr lang="en-US">
                <a:cs typeface="Calibri"/>
              </a:rPr>
              <a:t>:</a:t>
            </a:r>
          </a:p>
          <a:p>
            <a:r>
              <a:rPr lang="en-US">
                <a:cs typeface="Calibri"/>
              </a:rPr>
              <a:t>Different way of thinking about the problem</a:t>
            </a:r>
          </a:p>
          <a:p>
            <a:r>
              <a:rPr lang="en-US">
                <a:cs typeface="Calibri"/>
              </a:rPr>
              <a:t>Useful for questions where relations are complex</a:t>
            </a:r>
          </a:p>
          <a:p>
            <a:r>
              <a:rPr lang="en-US">
                <a:cs typeface="Calibri"/>
              </a:rPr>
              <a:t>Defining all values (ie in a table) is not required</a:t>
            </a:r>
          </a:p>
          <a:p>
            <a:r>
              <a:rPr lang="en-US">
                <a:cs typeface="Calibri"/>
              </a:rPr>
              <a:t>Potentially more efficient representation when compared to a table</a:t>
            </a:r>
          </a:p>
          <a:p>
            <a:r>
              <a:rPr lang="en-US">
                <a:cs typeface="Calibri"/>
              </a:rPr>
              <a:t>Representation is intuititive</a:t>
            </a:r>
          </a:p>
          <a:p>
            <a:r>
              <a:rPr lang="en-US">
                <a:cs typeface="Calibri"/>
              </a:rPr>
              <a:t>Makes pretty pictures</a:t>
            </a:r>
          </a:p>
          <a:p>
            <a:endParaRPr lang="en-US">
              <a:cs typeface="Calibri"/>
            </a:endParaRPr>
          </a:p>
        </p:txBody>
      </p:sp>
    </p:spTree>
    <p:extLst>
      <p:ext uri="{BB962C8B-B14F-4D97-AF65-F5344CB8AC3E}">
        <p14:creationId xmlns:p14="http://schemas.microsoft.com/office/powerpoint/2010/main" val="2110813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4065-1A66-4A7F-8AA5-C97FA6B5FBC6}"/>
              </a:ext>
            </a:extLst>
          </p:cNvPr>
          <p:cNvSpPr>
            <a:spLocks noGrp="1"/>
          </p:cNvSpPr>
          <p:nvPr>
            <p:ph type="title"/>
          </p:nvPr>
        </p:nvSpPr>
        <p:spPr/>
        <p:txBody>
          <a:bodyPr/>
          <a:lstStyle/>
          <a:p>
            <a:r>
              <a:rPr lang="en-US" i="1" dirty="0">
                <a:cs typeface="Calibri Light"/>
              </a:rPr>
              <a:t>Costs</a:t>
            </a:r>
            <a:r>
              <a:rPr lang="en-US" sz="4000" dirty="0">
                <a:cs typeface="Calibri Light"/>
              </a:rPr>
              <a:t> of using graph to represent data</a:t>
            </a:r>
          </a:p>
        </p:txBody>
      </p:sp>
      <p:sp>
        <p:nvSpPr>
          <p:cNvPr id="3" name="Content Placeholder 2">
            <a:extLst>
              <a:ext uri="{FF2B5EF4-FFF2-40B4-BE49-F238E27FC236}">
                <a16:creationId xmlns:a16="http://schemas.microsoft.com/office/drawing/2014/main" id="{4A6B22B9-3C45-4EBE-8C2B-1D4116205F58}"/>
              </a:ext>
            </a:extLst>
          </p:cNvPr>
          <p:cNvSpPr>
            <a:spLocks noGrp="1"/>
          </p:cNvSpPr>
          <p:nvPr>
            <p:ph idx="1"/>
          </p:nvPr>
        </p:nvSpPr>
        <p:spPr/>
        <p:txBody>
          <a:bodyPr vert="horz" lIns="91440" tIns="45720" rIns="91440" bIns="45720" rtlCol="0" anchor="t">
            <a:normAutofit/>
          </a:bodyPr>
          <a:lstStyle/>
          <a:p>
            <a:r>
              <a:rPr lang="en-US" dirty="0">
                <a:cs typeface="Calibri"/>
              </a:rPr>
              <a:t>Requires different algorithms (compared to table-based data)</a:t>
            </a:r>
          </a:p>
          <a:p>
            <a:r>
              <a:rPr lang="en-US" dirty="0">
                <a:cs typeface="Calibri"/>
                <a:hlinkClick r:id="rId2"/>
              </a:rPr>
              <a:t>Learning</a:t>
            </a:r>
          </a:p>
          <a:p>
            <a:r>
              <a:rPr lang="en-US" dirty="0">
                <a:cs typeface="Calibri"/>
              </a:rPr>
              <a:t>Visual Rendering of large graphs is slow </a:t>
            </a:r>
          </a:p>
          <a:p>
            <a:r>
              <a:rPr lang="en-US" dirty="0">
                <a:cs typeface="Calibri"/>
              </a:rPr>
              <a:t>Visual rendering of large graphs is useless: "hairball"</a:t>
            </a:r>
            <a:endParaRPr lang="en-US" dirty="0"/>
          </a:p>
        </p:txBody>
      </p:sp>
      <p:pic>
        <p:nvPicPr>
          <p:cNvPr id="4" name="Picture 4" descr="A picture containing sky&#10;&#10;Description generated with high confidence">
            <a:extLst>
              <a:ext uri="{FF2B5EF4-FFF2-40B4-BE49-F238E27FC236}">
                <a16:creationId xmlns:a16="http://schemas.microsoft.com/office/drawing/2014/main" id="{9448862F-669B-440F-A192-95B315965D76}"/>
              </a:ext>
            </a:extLst>
          </p:cNvPr>
          <p:cNvPicPr>
            <a:picLocks noChangeAspect="1"/>
          </p:cNvPicPr>
          <p:nvPr/>
        </p:nvPicPr>
        <p:blipFill>
          <a:blip r:embed="rId3"/>
          <a:stretch>
            <a:fillRect/>
          </a:stretch>
        </p:blipFill>
        <p:spPr>
          <a:xfrm>
            <a:off x="6017317" y="3825634"/>
            <a:ext cx="4037162" cy="2857535"/>
          </a:xfrm>
          <a:prstGeom prst="rect">
            <a:avLst/>
          </a:prstGeom>
        </p:spPr>
      </p:pic>
    </p:spTree>
    <p:extLst>
      <p:ext uri="{BB962C8B-B14F-4D97-AF65-F5344CB8AC3E}">
        <p14:creationId xmlns:p14="http://schemas.microsoft.com/office/powerpoint/2010/main" val="260202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E27E5C-1691-4A7E-831E-18DD804A4470}"/>
              </a:ext>
            </a:extLst>
          </p:cNvPr>
          <p:cNvSpPr>
            <a:spLocks noGrp="1"/>
          </p:cNvSpPr>
          <p:nvPr>
            <p:ph type="title"/>
          </p:nvPr>
        </p:nvSpPr>
        <p:spPr>
          <a:xfrm>
            <a:off x="640079" y="2053641"/>
            <a:ext cx="3669161" cy="2760098"/>
          </a:xfrm>
        </p:spPr>
        <p:txBody>
          <a:bodyPr>
            <a:normAutofit/>
          </a:bodyPr>
          <a:lstStyle/>
          <a:p>
            <a:r>
              <a:rPr lang="en-US" sz="4400">
                <a:solidFill>
                  <a:srgbClr val="FFFFFF"/>
                </a:solidFill>
                <a:cs typeface="Calibri Light"/>
              </a:rPr>
              <a:t>Applications of graphs</a:t>
            </a:r>
            <a:endParaRPr lang="en-US" sz="4400">
              <a:solidFill>
                <a:srgbClr val="FFFFFF"/>
              </a:solidFill>
            </a:endParaRPr>
          </a:p>
        </p:txBody>
      </p:sp>
      <p:sp>
        <p:nvSpPr>
          <p:cNvPr id="3" name="Content Placeholder 2">
            <a:extLst>
              <a:ext uri="{FF2B5EF4-FFF2-40B4-BE49-F238E27FC236}">
                <a16:creationId xmlns:a16="http://schemas.microsoft.com/office/drawing/2014/main" id="{AAA039DF-D30F-45E8-83DF-D74364FB4B07}"/>
              </a:ext>
            </a:extLst>
          </p:cNvPr>
          <p:cNvSpPr>
            <a:spLocks noGrp="1"/>
          </p:cNvSpPr>
          <p:nvPr>
            <p:ph idx="1"/>
          </p:nvPr>
        </p:nvSpPr>
        <p:spPr>
          <a:xfrm>
            <a:off x="6090574" y="801866"/>
            <a:ext cx="5306084" cy="5230634"/>
          </a:xfrm>
        </p:spPr>
        <p:txBody>
          <a:bodyPr anchor="ctr">
            <a:normAutofit/>
          </a:bodyPr>
          <a:lstStyle/>
          <a:p>
            <a:endParaRPr lang="en-US" sz="2400">
              <a:solidFill>
                <a:srgbClr val="000000"/>
              </a:solidFill>
            </a:endParaRPr>
          </a:p>
        </p:txBody>
      </p:sp>
    </p:spTree>
    <p:extLst>
      <p:ext uri="{BB962C8B-B14F-4D97-AF65-F5344CB8AC3E}">
        <p14:creationId xmlns:p14="http://schemas.microsoft.com/office/powerpoint/2010/main" val="2532246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8B7E5-0C31-41FC-87D0-5092E3D4681D}"/>
              </a:ext>
            </a:extLst>
          </p:cNvPr>
          <p:cNvSpPr>
            <a:spLocks noGrp="1"/>
          </p:cNvSpPr>
          <p:nvPr>
            <p:ph type="title"/>
          </p:nvPr>
        </p:nvSpPr>
        <p:spPr/>
        <p:txBody>
          <a:bodyPr vert="horz" lIns="91440" tIns="45720" rIns="91440" bIns="45720" rtlCol="0" anchor="ctr">
            <a:noAutofit/>
          </a:bodyPr>
          <a:lstStyle/>
          <a:p>
            <a:pPr>
              <a:spcBef>
                <a:spcPts val="1000"/>
              </a:spcBef>
            </a:pPr>
            <a:r>
              <a:rPr lang="en-US" sz="3200" dirty="0">
                <a:cs typeface="Calibri Light"/>
              </a:rPr>
              <a:t>Use case for graphs: </a:t>
            </a:r>
            <a:br>
              <a:rPr lang="en-US" sz="3200" dirty="0">
                <a:ea typeface="+mj-lt"/>
                <a:cs typeface="+mj-lt"/>
              </a:rPr>
            </a:br>
            <a:r>
              <a:rPr lang="en-US" sz="3200" dirty="0">
                <a:ea typeface="+mj-lt"/>
                <a:cs typeface="+mj-lt"/>
              </a:rPr>
              <a:t>Fraud detection for banking and for credit card transactions</a:t>
            </a:r>
            <a:endParaRPr lang="en-US" sz="3200" dirty="0">
              <a:cs typeface="Calibri Light"/>
            </a:endParaRPr>
          </a:p>
          <a:p>
            <a:endParaRPr lang="en-US" sz="3200" dirty="0">
              <a:cs typeface="Calibri Light"/>
            </a:endParaRPr>
          </a:p>
        </p:txBody>
      </p:sp>
      <p:sp>
        <p:nvSpPr>
          <p:cNvPr id="3" name="Content Placeholder 2">
            <a:extLst>
              <a:ext uri="{FF2B5EF4-FFF2-40B4-BE49-F238E27FC236}">
                <a16:creationId xmlns:a16="http://schemas.microsoft.com/office/drawing/2014/main" id="{4A2CEE39-ACE9-4B1B-B074-1B88C1F71EF2}"/>
              </a:ext>
            </a:extLst>
          </p:cNvPr>
          <p:cNvSpPr>
            <a:spLocks noGrp="1"/>
          </p:cNvSpPr>
          <p:nvPr>
            <p:ph idx="1"/>
          </p:nvPr>
        </p:nvSpPr>
        <p:spPr/>
        <p:txBody>
          <a:bodyPr vert="horz" lIns="91440" tIns="45720" rIns="91440" bIns="45720" rtlCol="0" anchor="t">
            <a:normAutofit/>
          </a:bodyPr>
          <a:lstStyle/>
          <a:p>
            <a:endParaRPr lang="en-US" dirty="0">
              <a:cs typeface="Calibri"/>
            </a:endParaRPr>
          </a:p>
          <a:p>
            <a:endParaRPr lang="en-US" dirty="0">
              <a:cs typeface="Calibri"/>
            </a:endParaRPr>
          </a:p>
        </p:txBody>
      </p:sp>
      <p:sp>
        <p:nvSpPr>
          <p:cNvPr id="4" name="Smiley Face 3">
            <a:extLst>
              <a:ext uri="{FF2B5EF4-FFF2-40B4-BE49-F238E27FC236}">
                <a16:creationId xmlns:a16="http://schemas.microsoft.com/office/drawing/2014/main" id="{A2E9D608-6B0C-4A38-822C-A313A0411920}"/>
              </a:ext>
            </a:extLst>
          </p:cNvPr>
          <p:cNvSpPr/>
          <p:nvPr/>
        </p:nvSpPr>
        <p:spPr>
          <a:xfrm>
            <a:off x="567559" y="2170386"/>
            <a:ext cx="1497723" cy="1261241"/>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a:extLst>
              <a:ext uri="{FF2B5EF4-FFF2-40B4-BE49-F238E27FC236}">
                <a16:creationId xmlns:a16="http://schemas.microsoft.com/office/drawing/2014/main" id="{8FB287F7-2AB8-4340-B766-5C599DDE51B4}"/>
              </a:ext>
            </a:extLst>
          </p:cNvPr>
          <p:cNvSpPr/>
          <p:nvPr/>
        </p:nvSpPr>
        <p:spPr>
          <a:xfrm>
            <a:off x="1710558" y="4784834"/>
            <a:ext cx="1497723" cy="1261241"/>
          </a:xfrm>
          <a:prstGeom prst="smileyFac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79B4AE84-1B0C-491D-8E09-06BE75531C98}"/>
              </a:ext>
            </a:extLst>
          </p:cNvPr>
          <p:cNvSpPr/>
          <p:nvPr/>
        </p:nvSpPr>
        <p:spPr>
          <a:xfrm>
            <a:off x="4600902" y="4968764"/>
            <a:ext cx="1497723" cy="1261241"/>
          </a:xfrm>
          <a:prstGeom prst="smileyFac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a:extLst>
              <a:ext uri="{FF2B5EF4-FFF2-40B4-BE49-F238E27FC236}">
                <a16:creationId xmlns:a16="http://schemas.microsoft.com/office/drawing/2014/main" id="{A8E492BB-98D4-4A98-AB13-254F85CF8820}"/>
              </a:ext>
            </a:extLst>
          </p:cNvPr>
          <p:cNvSpPr/>
          <p:nvPr/>
        </p:nvSpPr>
        <p:spPr>
          <a:xfrm>
            <a:off x="7215351" y="1947040"/>
            <a:ext cx="1497723" cy="1261241"/>
          </a:xfrm>
          <a:prstGeom prst="smileyFac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4D0FDCA1-1E88-4A11-9573-035BC4528054}"/>
              </a:ext>
            </a:extLst>
          </p:cNvPr>
          <p:cNvSpPr/>
          <p:nvPr/>
        </p:nvSpPr>
        <p:spPr>
          <a:xfrm>
            <a:off x="7491246" y="4640315"/>
            <a:ext cx="1497723" cy="1261241"/>
          </a:xfrm>
          <a:prstGeom prst="smileyFac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D6BF4761-528B-4979-AAC6-7D67FBB2D21F}"/>
              </a:ext>
            </a:extLst>
          </p:cNvPr>
          <p:cNvSpPr/>
          <p:nvPr/>
        </p:nvSpPr>
        <p:spPr>
          <a:xfrm>
            <a:off x="10263349" y="2735315"/>
            <a:ext cx="1497723" cy="1261241"/>
          </a:xfrm>
          <a:prstGeom prst="smileyFac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D647F8E7-3AE6-4985-9247-FB605C5B8B19}"/>
              </a:ext>
            </a:extLst>
          </p:cNvPr>
          <p:cNvSpPr/>
          <p:nvPr/>
        </p:nvSpPr>
        <p:spPr>
          <a:xfrm>
            <a:off x="3733800" y="1776248"/>
            <a:ext cx="1497723" cy="1261241"/>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B83F9C8-8E90-4AA9-A57C-EDDBC73224F6}"/>
              </a:ext>
            </a:extLst>
          </p:cNvPr>
          <p:cNvSpPr txBox="1"/>
          <p:nvPr/>
        </p:nvSpPr>
        <p:spPr>
          <a:xfrm rot="-480000">
            <a:off x="2357931" y="22396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Lives with</a:t>
            </a:r>
          </a:p>
        </p:txBody>
      </p:sp>
      <p:sp>
        <p:nvSpPr>
          <p:cNvPr id="12" name="TextBox 11">
            <a:extLst>
              <a:ext uri="{FF2B5EF4-FFF2-40B4-BE49-F238E27FC236}">
                <a16:creationId xmlns:a16="http://schemas.microsoft.com/office/drawing/2014/main" id="{B7D66B69-AC7B-4408-95E8-86F0FA2351D8}"/>
              </a:ext>
            </a:extLst>
          </p:cNvPr>
          <p:cNvSpPr txBox="1"/>
          <p:nvPr/>
        </p:nvSpPr>
        <p:spPr>
          <a:xfrm rot="3360000">
            <a:off x="1436082" y="3867655"/>
            <a:ext cx="12454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Buys from</a:t>
            </a:r>
          </a:p>
        </p:txBody>
      </p:sp>
      <p:sp>
        <p:nvSpPr>
          <p:cNvPr id="13" name="TextBox 12">
            <a:extLst>
              <a:ext uri="{FF2B5EF4-FFF2-40B4-BE49-F238E27FC236}">
                <a16:creationId xmlns:a16="http://schemas.microsoft.com/office/drawing/2014/main" id="{2693808D-88C5-4170-B013-7FA3DAEE51A5}"/>
              </a:ext>
            </a:extLst>
          </p:cNvPr>
          <p:cNvSpPr txBox="1"/>
          <p:nvPr/>
        </p:nvSpPr>
        <p:spPr>
          <a:xfrm rot="-2880000">
            <a:off x="3117737" y="4012172"/>
            <a:ext cx="12454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Buys from</a:t>
            </a:r>
          </a:p>
        </p:txBody>
      </p:sp>
      <p:sp>
        <p:nvSpPr>
          <p:cNvPr id="14" name="TextBox 13">
            <a:extLst>
              <a:ext uri="{FF2B5EF4-FFF2-40B4-BE49-F238E27FC236}">
                <a16:creationId xmlns:a16="http://schemas.microsoft.com/office/drawing/2014/main" id="{4216F07C-595F-40D3-A806-05523A7A28D2}"/>
              </a:ext>
            </a:extLst>
          </p:cNvPr>
          <p:cNvSpPr txBox="1"/>
          <p:nvPr/>
        </p:nvSpPr>
        <p:spPr>
          <a:xfrm rot="2520000">
            <a:off x="5574530" y="3683724"/>
            <a:ext cx="12454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Buys from</a:t>
            </a:r>
          </a:p>
        </p:txBody>
      </p:sp>
      <p:sp>
        <p:nvSpPr>
          <p:cNvPr id="15" name="TextBox 14">
            <a:extLst>
              <a:ext uri="{FF2B5EF4-FFF2-40B4-BE49-F238E27FC236}">
                <a16:creationId xmlns:a16="http://schemas.microsoft.com/office/drawing/2014/main" id="{FE69F42C-DD58-4996-B7F4-7F2CA2DA171E}"/>
              </a:ext>
            </a:extLst>
          </p:cNvPr>
          <p:cNvSpPr txBox="1"/>
          <p:nvPr/>
        </p:nvSpPr>
        <p:spPr>
          <a:xfrm>
            <a:off x="3735771" y="14103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Known Fraudster</a:t>
            </a:r>
          </a:p>
        </p:txBody>
      </p:sp>
      <p:cxnSp>
        <p:nvCxnSpPr>
          <p:cNvPr id="16" name="Straight Arrow Connector 15">
            <a:extLst>
              <a:ext uri="{FF2B5EF4-FFF2-40B4-BE49-F238E27FC236}">
                <a16:creationId xmlns:a16="http://schemas.microsoft.com/office/drawing/2014/main" id="{1907220A-C4E7-4AFA-AA22-B11340FB0DDE}"/>
              </a:ext>
            </a:extLst>
          </p:cNvPr>
          <p:cNvCxnSpPr/>
          <p:nvPr/>
        </p:nvCxnSpPr>
        <p:spPr>
          <a:xfrm flipV="1">
            <a:off x="2034079" y="2612149"/>
            <a:ext cx="1642242" cy="289034"/>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5E6D1D-E0B7-49D7-88D7-E17AADFDE2E5}"/>
              </a:ext>
            </a:extLst>
          </p:cNvPr>
          <p:cNvCxnSpPr/>
          <p:nvPr/>
        </p:nvCxnSpPr>
        <p:spPr>
          <a:xfrm>
            <a:off x="1441231" y="3464472"/>
            <a:ext cx="651641" cy="12559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12733D-8E36-492C-B2FA-878D85BA2A65}"/>
              </a:ext>
            </a:extLst>
          </p:cNvPr>
          <p:cNvCxnSpPr>
            <a:cxnSpLocks/>
          </p:cNvCxnSpPr>
          <p:nvPr/>
        </p:nvCxnSpPr>
        <p:spPr>
          <a:xfrm flipH="1">
            <a:off x="3025665" y="3083471"/>
            <a:ext cx="1437290" cy="17289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286B73-AFF5-442E-BA26-70911EED1CB2}"/>
              </a:ext>
            </a:extLst>
          </p:cNvPr>
          <p:cNvCxnSpPr>
            <a:cxnSpLocks/>
          </p:cNvCxnSpPr>
          <p:nvPr/>
        </p:nvCxnSpPr>
        <p:spPr>
          <a:xfrm>
            <a:off x="4581197" y="3057195"/>
            <a:ext cx="533398" cy="18340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9385E68-1F41-48E4-A821-962C834D5EBF}"/>
              </a:ext>
            </a:extLst>
          </p:cNvPr>
          <p:cNvCxnSpPr>
            <a:cxnSpLocks/>
          </p:cNvCxnSpPr>
          <p:nvPr/>
        </p:nvCxnSpPr>
        <p:spPr>
          <a:xfrm>
            <a:off x="5080437" y="2860127"/>
            <a:ext cx="2543503" cy="18340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2C38A6-1581-4825-8EC6-4CEBCBCB5EFA}"/>
              </a:ext>
            </a:extLst>
          </p:cNvPr>
          <p:cNvSpPr txBox="1"/>
          <p:nvPr/>
        </p:nvSpPr>
        <p:spPr>
          <a:xfrm rot="4560000">
            <a:off x="4497220" y="3946482"/>
            <a:ext cx="12454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Buys from</a:t>
            </a:r>
          </a:p>
        </p:txBody>
      </p:sp>
      <p:sp>
        <p:nvSpPr>
          <p:cNvPr id="22" name="TextBox 21">
            <a:extLst>
              <a:ext uri="{FF2B5EF4-FFF2-40B4-BE49-F238E27FC236}">
                <a16:creationId xmlns:a16="http://schemas.microsoft.com/office/drawing/2014/main" id="{849180B2-FE84-4756-BF6A-2F11F3558355}"/>
              </a:ext>
            </a:extLst>
          </p:cNvPr>
          <p:cNvSpPr txBox="1"/>
          <p:nvPr/>
        </p:nvSpPr>
        <p:spPr>
          <a:xfrm>
            <a:off x="9301327" y="5267982"/>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Based on activities of known bad actor, do other (related) people have similar behavior?</a:t>
            </a:r>
            <a:endParaRPr lang="en-US" dirty="0"/>
          </a:p>
        </p:txBody>
      </p:sp>
      <p:sp>
        <p:nvSpPr>
          <p:cNvPr id="23" name="TextBox 22">
            <a:extLst>
              <a:ext uri="{FF2B5EF4-FFF2-40B4-BE49-F238E27FC236}">
                <a16:creationId xmlns:a16="http://schemas.microsoft.com/office/drawing/2014/main" id="{E45CBB21-A384-4540-91A7-2F3248CB9B39}"/>
              </a:ext>
            </a:extLst>
          </p:cNvPr>
          <p:cNvSpPr txBox="1"/>
          <p:nvPr/>
        </p:nvSpPr>
        <p:spPr>
          <a:xfrm>
            <a:off x="1863614" y="6094029"/>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vendor</a:t>
            </a:r>
          </a:p>
        </p:txBody>
      </p:sp>
      <p:sp>
        <p:nvSpPr>
          <p:cNvPr id="24" name="TextBox 23">
            <a:extLst>
              <a:ext uri="{FF2B5EF4-FFF2-40B4-BE49-F238E27FC236}">
                <a16:creationId xmlns:a16="http://schemas.microsoft.com/office/drawing/2014/main" id="{EDCCB0D4-E262-4738-ACBA-8440B0B9DAD6}"/>
              </a:ext>
            </a:extLst>
          </p:cNvPr>
          <p:cNvSpPr txBox="1"/>
          <p:nvPr/>
        </p:nvSpPr>
        <p:spPr>
          <a:xfrm>
            <a:off x="5108683" y="6277960"/>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vendor</a:t>
            </a:r>
          </a:p>
        </p:txBody>
      </p:sp>
      <p:sp>
        <p:nvSpPr>
          <p:cNvPr id="25" name="TextBox 24">
            <a:extLst>
              <a:ext uri="{FF2B5EF4-FFF2-40B4-BE49-F238E27FC236}">
                <a16:creationId xmlns:a16="http://schemas.microsoft.com/office/drawing/2014/main" id="{10EB3D09-DCA4-4FA5-BA5B-8E98F478D7E7}"/>
              </a:ext>
            </a:extLst>
          </p:cNvPr>
          <p:cNvSpPr txBox="1"/>
          <p:nvPr/>
        </p:nvSpPr>
        <p:spPr>
          <a:xfrm>
            <a:off x="562958" y="1771649"/>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customer</a:t>
            </a:r>
          </a:p>
        </p:txBody>
      </p:sp>
      <p:sp>
        <p:nvSpPr>
          <p:cNvPr id="26" name="TextBox 25">
            <a:extLst>
              <a:ext uri="{FF2B5EF4-FFF2-40B4-BE49-F238E27FC236}">
                <a16:creationId xmlns:a16="http://schemas.microsoft.com/office/drawing/2014/main" id="{E9BBC960-A9DE-4D14-A43C-962437914263}"/>
              </a:ext>
            </a:extLst>
          </p:cNvPr>
          <p:cNvSpPr txBox="1"/>
          <p:nvPr/>
        </p:nvSpPr>
        <p:spPr>
          <a:xfrm>
            <a:off x="7788821" y="5949512"/>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vendor</a:t>
            </a:r>
          </a:p>
        </p:txBody>
      </p:sp>
      <p:sp>
        <p:nvSpPr>
          <p:cNvPr id="27" name="TextBox 26">
            <a:extLst>
              <a:ext uri="{FF2B5EF4-FFF2-40B4-BE49-F238E27FC236}">
                <a16:creationId xmlns:a16="http://schemas.microsoft.com/office/drawing/2014/main" id="{7BF86220-2E7A-4AAC-9E66-AB4716CA21A5}"/>
              </a:ext>
            </a:extLst>
          </p:cNvPr>
          <p:cNvSpPr txBox="1"/>
          <p:nvPr/>
        </p:nvSpPr>
        <p:spPr>
          <a:xfrm>
            <a:off x="7447234" y="3243097"/>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vendor</a:t>
            </a:r>
          </a:p>
        </p:txBody>
      </p:sp>
      <p:sp>
        <p:nvSpPr>
          <p:cNvPr id="28" name="TextBox 27">
            <a:extLst>
              <a:ext uri="{FF2B5EF4-FFF2-40B4-BE49-F238E27FC236}">
                <a16:creationId xmlns:a16="http://schemas.microsoft.com/office/drawing/2014/main" id="{0562E1CE-307B-4798-90AE-0198085A9FD6}"/>
              </a:ext>
            </a:extLst>
          </p:cNvPr>
          <p:cNvSpPr txBox="1"/>
          <p:nvPr/>
        </p:nvSpPr>
        <p:spPr>
          <a:xfrm>
            <a:off x="10560924" y="4057649"/>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vendor</a:t>
            </a:r>
          </a:p>
        </p:txBody>
      </p:sp>
    </p:spTree>
    <p:extLst>
      <p:ext uri="{BB962C8B-B14F-4D97-AF65-F5344CB8AC3E}">
        <p14:creationId xmlns:p14="http://schemas.microsoft.com/office/powerpoint/2010/main" val="4274566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8B7E5-0C31-41FC-87D0-5092E3D4681D}"/>
              </a:ext>
            </a:extLst>
          </p:cNvPr>
          <p:cNvSpPr>
            <a:spLocks noGrp="1"/>
          </p:cNvSpPr>
          <p:nvPr>
            <p:ph type="title"/>
          </p:nvPr>
        </p:nvSpPr>
        <p:spPr/>
        <p:txBody>
          <a:bodyPr vert="horz" lIns="91440" tIns="45720" rIns="91440" bIns="45720" rtlCol="0" anchor="ctr">
            <a:noAutofit/>
          </a:bodyPr>
          <a:lstStyle/>
          <a:p>
            <a:pPr>
              <a:spcBef>
                <a:spcPts val="1000"/>
              </a:spcBef>
            </a:pPr>
            <a:r>
              <a:rPr lang="en-US" sz="3200" dirty="0">
                <a:cs typeface="Calibri Light"/>
              </a:rPr>
              <a:t>Use case for graphs: </a:t>
            </a:r>
            <a:br>
              <a:rPr lang="en-US" sz="3200" dirty="0">
                <a:ea typeface="+mj-lt"/>
                <a:cs typeface="+mj-lt"/>
              </a:rPr>
            </a:br>
            <a:r>
              <a:rPr lang="en-US" sz="3200" dirty="0">
                <a:ea typeface="+mj-lt"/>
                <a:cs typeface="+mj-lt"/>
              </a:rPr>
              <a:t>Fraud detection for banking and for credit card transactions</a:t>
            </a:r>
            <a:endParaRPr lang="en-US" sz="3200" dirty="0">
              <a:cs typeface="Calibri Light"/>
            </a:endParaRPr>
          </a:p>
          <a:p>
            <a:endParaRPr lang="en-US" sz="3200" dirty="0">
              <a:cs typeface="Calibri Light"/>
            </a:endParaRPr>
          </a:p>
        </p:txBody>
      </p:sp>
      <p:sp>
        <p:nvSpPr>
          <p:cNvPr id="3" name="Content Placeholder 2">
            <a:extLst>
              <a:ext uri="{FF2B5EF4-FFF2-40B4-BE49-F238E27FC236}">
                <a16:creationId xmlns:a16="http://schemas.microsoft.com/office/drawing/2014/main" id="{4A2CEE39-ACE9-4B1B-B074-1B88C1F71EF2}"/>
              </a:ext>
            </a:extLst>
          </p:cNvPr>
          <p:cNvSpPr>
            <a:spLocks noGrp="1"/>
          </p:cNvSpPr>
          <p:nvPr>
            <p:ph idx="1"/>
          </p:nvPr>
        </p:nvSpPr>
        <p:spPr/>
        <p:txBody>
          <a:bodyPr vert="horz" lIns="91440" tIns="45720" rIns="91440" bIns="45720" rtlCol="0" anchor="t">
            <a:normAutofit/>
          </a:bodyPr>
          <a:lstStyle/>
          <a:p>
            <a:endParaRPr lang="en-US" dirty="0">
              <a:cs typeface="Calibri"/>
            </a:endParaRPr>
          </a:p>
          <a:p>
            <a:endParaRPr lang="en-US" dirty="0">
              <a:cs typeface="Calibri"/>
            </a:endParaRPr>
          </a:p>
        </p:txBody>
      </p:sp>
      <p:sp>
        <p:nvSpPr>
          <p:cNvPr id="4" name="Smiley Face 3">
            <a:extLst>
              <a:ext uri="{FF2B5EF4-FFF2-40B4-BE49-F238E27FC236}">
                <a16:creationId xmlns:a16="http://schemas.microsoft.com/office/drawing/2014/main" id="{A2E9D608-6B0C-4A38-822C-A313A0411920}"/>
              </a:ext>
            </a:extLst>
          </p:cNvPr>
          <p:cNvSpPr/>
          <p:nvPr/>
        </p:nvSpPr>
        <p:spPr>
          <a:xfrm>
            <a:off x="567559" y="2170386"/>
            <a:ext cx="1497723" cy="1261241"/>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a:extLst>
              <a:ext uri="{FF2B5EF4-FFF2-40B4-BE49-F238E27FC236}">
                <a16:creationId xmlns:a16="http://schemas.microsoft.com/office/drawing/2014/main" id="{8FB287F7-2AB8-4340-B766-5C599DDE51B4}"/>
              </a:ext>
            </a:extLst>
          </p:cNvPr>
          <p:cNvSpPr/>
          <p:nvPr/>
        </p:nvSpPr>
        <p:spPr>
          <a:xfrm>
            <a:off x="1710558" y="4784834"/>
            <a:ext cx="1497723" cy="1261241"/>
          </a:xfrm>
          <a:prstGeom prst="smileyFac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79B4AE84-1B0C-491D-8E09-06BE75531C98}"/>
              </a:ext>
            </a:extLst>
          </p:cNvPr>
          <p:cNvSpPr/>
          <p:nvPr/>
        </p:nvSpPr>
        <p:spPr>
          <a:xfrm>
            <a:off x="4600902" y="4968764"/>
            <a:ext cx="1497723" cy="1261241"/>
          </a:xfrm>
          <a:prstGeom prst="smileyFac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a:extLst>
              <a:ext uri="{FF2B5EF4-FFF2-40B4-BE49-F238E27FC236}">
                <a16:creationId xmlns:a16="http://schemas.microsoft.com/office/drawing/2014/main" id="{A8E492BB-98D4-4A98-AB13-254F85CF8820}"/>
              </a:ext>
            </a:extLst>
          </p:cNvPr>
          <p:cNvSpPr/>
          <p:nvPr/>
        </p:nvSpPr>
        <p:spPr>
          <a:xfrm>
            <a:off x="7215351" y="1947040"/>
            <a:ext cx="1497723" cy="1261241"/>
          </a:xfrm>
          <a:prstGeom prst="smileyFac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4D0FDCA1-1E88-4A11-9573-035BC4528054}"/>
              </a:ext>
            </a:extLst>
          </p:cNvPr>
          <p:cNvSpPr/>
          <p:nvPr/>
        </p:nvSpPr>
        <p:spPr>
          <a:xfrm>
            <a:off x="7491246" y="4640315"/>
            <a:ext cx="1497723" cy="1261241"/>
          </a:xfrm>
          <a:prstGeom prst="smileyFac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D6BF4761-528B-4979-AAC6-7D67FBB2D21F}"/>
              </a:ext>
            </a:extLst>
          </p:cNvPr>
          <p:cNvSpPr/>
          <p:nvPr/>
        </p:nvSpPr>
        <p:spPr>
          <a:xfrm>
            <a:off x="10263349" y="2735315"/>
            <a:ext cx="1497723" cy="1261241"/>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D647F8E7-3AE6-4985-9247-FB605C5B8B19}"/>
              </a:ext>
            </a:extLst>
          </p:cNvPr>
          <p:cNvSpPr/>
          <p:nvPr/>
        </p:nvSpPr>
        <p:spPr>
          <a:xfrm>
            <a:off x="3733800" y="1776248"/>
            <a:ext cx="1497723" cy="1261241"/>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7D66B69-AC7B-4408-95E8-86F0FA2351D8}"/>
              </a:ext>
            </a:extLst>
          </p:cNvPr>
          <p:cNvSpPr txBox="1"/>
          <p:nvPr/>
        </p:nvSpPr>
        <p:spPr>
          <a:xfrm rot="3360000">
            <a:off x="1436082" y="3867655"/>
            <a:ext cx="12454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Buys from</a:t>
            </a:r>
          </a:p>
        </p:txBody>
      </p:sp>
      <p:sp>
        <p:nvSpPr>
          <p:cNvPr id="13" name="TextBox 12">
            <a:extLst>
              <a:ext uri="{FF2B5EF4-FFF2-40B4-BE49-F238E27FC236}">
                <a16:creationId xmlns:a16="http://schemas.microsoft.com/office/drawing/2014/main" id="{2693808D-88C5-4170-B013-7FA3DAEE51A5}"/>
              </a:ext>
            </a:extLst>
          </p:cNvPr>
          <p:cNvSpPr txBox="1"/>
          <p:nvPr/>
        </p:nvSpPr>
        <p:spPr>
          <a:xfrm rot="-2880000">
            <a:off x="3117737" y="4012172"/>
            <a:ext cx="12454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Buys from</a:t>
            </a:r>
          </a:p>
        </p:txBody>
      </p:sp>
      <p:sp>
        <p:nvSpPr>
          <p:cNvPr id="14" name="TextBox 13">
            <a:extLst>
              <a:ext uri="{FF2B5EF4-FFF2-40B4-BE49-F238E27FC236}">
                <a16:creationId xmlns:a16="http://schemas.microsoft.com/office/drawing/2014/main" id="{4216F07C-595F-40D3-A806-05523A7A28D2}"/>
              </a:ext>
            </a:extLst>
          </p:cNvPr>
          <p:cNvSpPr txBox="1"/>
          <p:nvPr/>
        </p:nvSpPr>
        <p:spPr>
          <a:xfrm rot="2520000">
            <a:off x="5574530" y="3683724"/>
            <a:ext cx="12454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Buys from</a:t>
            </a:r>
          </a:p>
        </p:txBody>
      </p:sp>
      <p:sp>
        <p:nvSpPr>
          <p:cNvPr id="15" name="TextBox 14">
            <a:extLst>
              <a:ext uri="{FF2B5EF4-FFF2-40B4-BE49-F238E27FC236}">
                <a16:creationId xmlns:a16="http://schemas.microsoft.com/office/drawing/2014/main" id="{FE69F42C-DD58-4996-B7F4-7F2CA2DA171E}"/>
              </a:ext>
            </a:extLst>
          </p:cNvPr>
          <p:cNvSpPr txBox="1"/>
          <p:nvPr/>
        </p:nvSpPr>
        <p:spPr>
          <a:xfrm>
            <a:off x="3735771" y="14103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Known Fraudster</a:t>
            </a:r>
          </a:p>
        </p:txBody>
      </p:sp>
      <p:cxnSp>
        <p:nvCxnSpPr>
          <p:cNvPr id="17" name="Straight Arrow Connector 16">
            <a:extLst>
              <a:ext uri="{FF2B5EF4-FFF2-40B4-BE49-F238E27FC236}">
                <a16:creationId xmlns:a16="http://schemas.microsoft.com/office/drawing/2014/main" id="{E45E6D1D-E0B7-49D7-88D7-E17AADFDE2E5}"/>
              </a:ext>
            </a:extLst>
          </p:cNvPr>
          <p:cNvCxnSpPr/>
          <p:nvPr/>
        </p:nvCxnSpPr>
        <p:spPr>
          <a:xfrm>
            <a:off x="1441231" y="3464472"/>
            <a:ext cx="651641" cy="12559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12733D-8E36-492C-B2FA-878D85BA2A65}"/>
              </a:ext>
            </a:extLst>
          </p:cNvPr>
          <p:cNvCxnSpPr>
            <a:cxnSpLocks/>
          </p:cNvCxnSpPr>
          <p:nvPr/>
        </p:nvCxnSpPr>
        <p:spPr>
          <a:xfrm flipH="1">
            <a:off x="3025665" y="3083471"/>
            <a:ext cx="1437290" cy="17289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286B73-AFF5-442E-BA26-70911EED1CB2}"/>
              </a:ext>
            </a:extLst>
          </p:cNvPr>
          <p:cNvCxnSpPr>
            <a:cxnSpLocks/>
          </p:cNvCxnSpPr>
          <p:nvPr/>
        </p:nvCxnSpPr>
        <p:spPr>
          <a:xfrm>
            <a:off x="4581197" y="3057195"/>
            <a:ext cx="533398" cy="18340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9385E68-1F41-48E4-A821-962C834D5EBF}"/>
              </a:ext>
            </a:extLst>
          </p:cNvPr>
          <p:cNvCxnSpPr>
            <a:cxnSpLocks/>
          </p:cNvCxnSpPr>
          <p:nvPr/>
        </p:nvCxnSpPr>
        <p:spPr>
          <a:xfrm>
            <a:off x="5080437" y="2860127"/>
            <a:ext cx="2543503" cy="18340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2C38A6-1581-4825-8EC6-4CEBCBCB5EFA}"/>
              </a:ext>
            </a:extLst>
          </p:cNvPr>
          <p:cNvSpPr txBox="1"/>
          <p:nvPr/>
        </p:nvSpPr>
        <p:spPr>
          <a:xfrm rot="4560000">
            <a:off x="4497220" y="3946482"/>
            <a:ext cx="12454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Buys from</a:t>
            </a:r>
          </a:p>
        </p:txBody>
      </p:sp>
      <p:sp>
        <p:nvSpPr>
          <p:cNvPr id="22" name="TextBox 21">
            <a:extLst>
              <a:ext uri="{FF2B5EF4-FFF2-40B4-BE49-F238E27FC236}">
                <a16:creationId xmlns:a16="http://schemas.microsoft.com/office/drawing/2014/main" id="{849180B2-FE84-4756-BF6A-2F11F3558355}"/>
              </a:ext>
            </a:extLst>
          </p:cNvPr>
          <p:cNvSpPr txBox="1"/>
          <p:nvPr/>
        </p:nvSpPr>
        <p:spPr>
          <a:xfrm>
            <a:off x="9301327" y="5267982"/>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Are certain behaviors or patterns associated with bad actors? (Outlier detection)</a:t>
            </a:r>
            <a:endParaRPr lang="en-US" dirty="0" err="1"/>
          </a:p>
        </p:txBody>
      </p:sp>
      <p:sp>
        <p:nvSpPr>
          <p:cNvPr id="23" name="TextBox 22">
            <a:extLst>
              <a:ext uri="{FF2B5EF4-FFF2-40B4-BE49-F238E27FC236}">
                <a16:creationId xmlns:a16="http://schemas.microsoft.com/office/drawing/2014/main" id="{E45CBB21-A384-4540-91A7-2F3248CB9B39}"/>
              </a:ext>
            </a:extLst>
          </p:cNvPr>
          <p:cNvSpPr txBox="1"/>
          <p:nvPr/>
        </p:nvSpPr>
        <p:spPr>
          <a:xfrm>
            <a:off x="1863614" y="6094029"/>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vendor</a:t>
            </a:r>
          </a:p>
        </p:txBody>
      </p:sp>
      <p:sp>
        <p:nvSpPr>
          <p:cNvPr id="24" name="TextBox 23">
            <a:extLst>
              <a:ext uri="{FF2B5EF4-FFF2-40B4-BE49-F238E27FC236}">
                <a16:creationId xmlns:a16="http://schemas.microsoft.com/office/drawing/2014/main" id="{EDCCB0D4-E262-4738-ACBA-8440B0B9DAD6}"/>
              </a:ext>
            </a:extLst>
          </p:cNvPr>
          <p:cNvSpPr txBox="1"/>
          <p:nvPr/>
        </p:nvSpPr>
        <p:spPr>
          <a:xfrm>
            <a:off x="5108683" y="6277960"/>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vendor</a:t>
            </a:r>
          </a:p>
        </p:txBody>
      </p:sp>
      <p:sp>
        <p:nvSpPr>
          <p:cNvPr id="25" name="TextBox 24">
            <a:extLst>
              <a:ext uri="{FF2B5EF4-FFF2-40B4-BE49-F238E27FC236}">
                <a16:creationId xmlns:a16="http://schemas.microsoft.com/office/drawing/2014/main" id="{10EB3D09-DCA4-4FA5-BA5B-8E98F478D7E7}"/>
              </a:ext>
            </a:extLst>
          </p:cNvPr>
          <p:cNvSpPr txBox="1"/>
          <p:nvPr/>
        </p:nvSpPr>
        <p:spPr>
          <a:xfrm>
            <a:off x="562958" y="1771649"/>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customer</a:t>
            </a:r>
          </a:p>
        </p:txBody>
      </p:sp>
      <p:sp>
        <p:nvSpPr>
          <p:cNvPr id="26" name="TextBox 25">
            <a:extLst>
              <a:ext uri="{FF2B5EF4-FFF2-40B4-BE49-F238E27FC236}">
                <a16:creationId xmlns:a16="http://schemas.microsoft.com/office/drawing/2014/main" id="{E9BBC960-A9DE-4D14-A43C-962437914263}"/>
              </a:ext>
            </a:extLst>
          </p:cNvPr>
          <p:cNvSpPr txBox="1"/>
          <p:nvPr/>
        </p:nvSpPr>
        <p:spPr>
          <a:xfrm>
            <a:off x="7788821" y="5949512"/>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vendor</a:t>
            </a:r>
          </a:p>
        </p:txBody>
      </p:sp>
      <p:sp>
        <p:nvSpPr>
          <p:cNvPr id="27" name="TextBox 26">
            <a:extLst>
              <a:ext uri="{FF2B5EF4-FFF2-40B4-BE49-F238E27FC236}">
                <a16:creationId xmlns:a16="http://schemas.microsoft.com/office/drawing/2014/main" id="{7BF86220-2E7A-4AAC-9E66-AB4716CA21A5}"/>
              </a:ext>
            </a:extLst>
          </p:cNvPr>
          <p:cNvSpPr txBox="1"/>
          <p:nvPr/>
        </p:nvSpPr>
        <p:spPr>
          <a:xfrm>
            <a:off x="7447234" y="3243097"/>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vendor</a:t>
            </a:r>
          </a:p>
        </p:txBody>
      </p:sp>
      <p:sp>
        <p:nvSpPr>
          <p:cNvPr id="28" name="TextBox 27">
            <a:extLst>
              <a:ext uri="{FF2B5EF4-FFF2-40B4-BE49-F238E27FC236}">
                <a16:creationId xmlns:a16="http://schemas.microsoft.com/office/drawing/2014/main" id="{0562E1CE-307B-4798-90AE-0198085A9FD6}"/>
              </a:ext>
            </a:extLst>
          </p:cNvPr>
          <p:cNvSpPr txBox="1"/>
          <p:nvPr/>
        </p:nvSpPr>
        <p:spPr>
          <a:xfrm>
            <a:off x="10560924" y="4057649"/>
            <a:ext cx="1192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customer</a:t>
            </a:r>
          </a:p>
        </p:txBody>
      </p:sp>
      <p:cxnSp>
        <p:nvCxnSpPr>
          <p:cNvPr id="29" name="Straight Arrow Connector 28">
            <a:extLst>
              <a:ext uri="{FF2B5EF4-FFF2-40B4-BE49-F238E27FC236}">
                <a16:creationId xmlns:a16="http://schemas.microsoft.com/office/drawing/2014/main" id="{BCD18FFF-7CCA-4ACD-BF03-80866FD71E70}"/>
              </a:ext>
            </a:extLst>
          </p:cNvPr>
          <p:cNvCxnSpPr>
            <a:cxnSpLocks/>
          </p:cNvCxnSpPr>
          <p:nvPr/>
        </p:nvCxnSpPr>
        <p:spPr>
          <a:xfrm flipH="1" flipV="1">
            <a:off x="8753801" y="2802317"/>
            <a:ext cx="1411016" cy="5701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695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8B7E5-0C31-41FC-87D0-5092E3D4681D}"/>
              </a:ext>
            </a:extLst>
          </p:cNvPr>
          <p:cNvSpPr>
            <a:spLocks noGrp="1"/>
          </p:cNvSpPr>
          <p:nvPr>
            <p:ph type="title"/>
          </p:nvPr>
        </p:nvSpPr>
        <p:spPr/>
        <p:txBody>
          <a:bodyPr/>
          <a:lstStyle/>
          <a:p>
            <a:pPr>
              <a:spcBef>
                <a:spcPts val="1000"/>
              </a:spcBef>
            </a:pPr>
            <a:r>
              <a:rPr lang="en-US" dirty="0">
                <a:cs typeface="Calibri Light"/>
              </a:rPr>
              <a:t>Use case for graphs:</a:t>
            </a:r>
            <a:br>
              <a:rPr lang="en-US" dirty="0">
                <a:cs typeface="Calibri Light"/>
              </a:rPr>
            </a:br>
            <a:r>
              <a:rPr lang="en-US" dirty="0">
                <a:ea typeface="+mj-lt"/>
                <a:cs typeface="+mj-lt"/>
              </a:rPr>
              <a:t>Natural Language Processing</a:t>
            </a:r>
            <a:endParaRPr lang="en-US" dirty="0"/>
          </a:p>
        </p:txBody>
      </p:sp>
      <p:sp>
        <p:nvSpPr>
          <p:cNvPr id="3" name="Content Placeholder 2">
            <a:extLst>
              <a:ext uri="{FF2B5EF4-FFF2-40B4-BE49-F238E27FC236}">
                <a16:creationId xmlns:a16="http://schemas.microsoft.com/office/drawing/2014/main" id="{4A2CEE39-ACE9-4B1B-B074-1B88C1F71EF2}"/>
              </a:ext>
            </a:extLst>
          </p:cNvPr>
          <p:cNvSpPr>
            <a:spLocks noGrp="1"/>
          </p:cNvSpPr>
          <p:nvPr>
            <p:ph idx="1"/>
          </p:nvPr>
        </p:nvSpPr>
        <p:spPr/>
        <p:txBody>
          <a:bodyPr vert="horz" lIns="91440" tIns="45720" rIns="91440" bIns="45720" rtlCol="0" anchor="t">
            <a:normAutofit/>
          </a:bodyPr>
          <a:lstStyle/>
          <a:p>
            <a:pPr marL="0" indent="0">
              <a:buNone/>
            </a:pPr>
            <a:r>
              <a:rPr lang="en-US" sz="1600" dirty="0">
                <a:cs typeface="Calibri"/>
              </a:rPr>
              <a:t>https://medium.com/@aneesha/beyond-bag-of-words-using-pytextrank-to-find-phrases-and-summarize-text-f736fa3773c5</a:t>
            </a:r>
            <a:endParaRPr lang="en-US" sz="1600">
              <a:cs typeface="Calibri"/>
            </a:endParaRPr>
          </a:p>
          <a:p>
            <a:endParaRPr lang="en-US" dirty="0">
              <a:cs typeface="Calibri"/>
            </a:endParaRPr>
          </a:p>
          <a:p>
            <a:endParaRPr lang="en-US" dirty="0">
              <a:cs typeface="Calibri"/>
            </a:endParaRPr>
          </a:p>
          <a:p>
            <a:r>
              <a:rPr lang="en-US" dirty="0">
                <a:ea typeface="+mn-lt"/>
                <a:cs typeface="+mn-lt"/>
              </a:rPr>
              <a:t>Words are added to the graph as nodes</a:t>
            </a:r>
          </a:p>
          <a:p>
            <a:r>
              <a:rPr lang="en-US" dirty="0">
                <a:ea typeface="+mn-lt"/>
                <a:cs typeface="+mn-lt"/>
              </a:rPr>
              <a:t>An edge is added between words that co-occur within N words of each other</a:t>
            </a:r>
          </a:p>
          <a:p>
            <a:endParaRPr lang="en-US" dirty="0">
              <a:cs typeface="Calibri"/>
            </a:endParaRPr>
          </a:p>
          <a:p>
            <a:pPr marL="0" indent="0">
              <a:buNone/>
            </a:pPr>
            <a:r>
              <a:rPr lang="en-US" dirty="0">
                <a:cs typeface="Calibri"/>
              </a:rPr>
              <a:t>This is then used as a feature for machine learning algorithms</a:t>
            </a:r>
          </a:p>
        </p:txBody>
      </p:sp>
    </p:spTree>
    <p:extLst>
      <p:ext uri="{BB962C8B-B14F-4D97-AF65-F5344CB8AC3E}">
        <p14:creationId xmlns:p14="http://schemas.microsoft.com/office/powerpoint/2010/main" val="1084486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6967-51C3-4908-83A1-2F19F9B7629E}"/>
              </a:ext>
            </a:extLst>
          </p:cNvPr>
          <p:cNvSpPr>
            <a:spLocks noGrp="1"/>
          </p:cNvSpPr>
          <p:nvPr>
            <p:ph type="title"/>
          </p:nvPr>
        </p:nvSpPr>
        <p:spPr/>
        <p:txBody>
          <a:bodyPr/>
          <a:lstStyle/>
          <a:p>
            <a:r>
              <a:rPr lang="en-US" dirty="0">
                <a:cs typeface="Calibri Light"/>
                <a:hlinkClick r:id="rId2"/>
              </a:rPr>
              <a:t>Social Network Analysis</a:t>
            </a:r>
            <a:r>
              <a:rPr lang="en-US">
                <a:cs typeface="Calibri Light"/>
              </a:rPr>
              <a:t> applied in advertising</a:t>
            </a:r>
            <a:endParaRPr lang="en-US"/>
          </a:p>
        </p:txBody>
      </p:sp>
      <p:sp>
        <p:nvSpPr>
          <p:cNvPr id="3" name="Content Placeholder 2">
            <a:extLst>
              <a:ext uri="{FF2B5EF4-FFF2-40B4-BE49-F238E27FC236}">
                <a16:creationId xmlns:a16="http://schemas.microsoft.com/office/drawing/2014/main" id="{48A1DE30-F11C-4FC8-B331-3B354BBDACE7}"/>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Companies sell graph database of consumers</a:t>
            </a:r>
            <a:endParaRPr lang="en-US" dirty="0"/>
          </a:p>
          <a:p>
            <a:r>
              <a:rPr lang="en-US" dirty="0">
                <a:cs typeface="Calibri"/>
                <a:hlinkClick r:id="rId3"/>
              </a:rPr>
              <a:t>https://www.faraday.io/</a:t>
            </a:r>
            <a:endParaRPr lang="en-US" dirty="0">
              <a:cs typeface="Calibri"/>
            </a:endParaRPr>
          </a:p>
          <a:p>
            <a:endParaRPr lang="en-US" dirty="0">
              <a:cs typeface="Calibri"/>
            </a:endParaRPr>
          </a:p>
        </p:txBody>
      </p:sp>
    </p:spTree>
    <p:extLst>
      <p:ext uri="{BB962C8B-B14F-4D97-AF65-F5344CB8AC3E}">
        <p14:creationId xmlns:p14="http://schemas.microsoft.com/office/powerpoint/2010/main" val="2506501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6967-51C3-4908-83A1-2F19F9B7629E}"/>
              </a:ext>
            </a:extLst>
          </p:cNvPr>
          <p:cNvSpPr>
            <a:spLocks noGrp="1"/>
          </p:cNvSpPr>
          <p:nvPr>
            <p:ph type="title"/>
          </p:nvPr>
        </p:nvSpPr>
        <p:spPr/>
        <p:txBody>
          <a:bodyPr/>
          <a:lstStyle/>
          <a:p>
            <a:r>
              <a:rPr lang="en-US" dirty="0">
                <a:cs typeface="Calibri Light"/>
                <a:hlinkClick r:id="rId2"/>
              </a:rPr>
              <a:t>Social Network Analysis</a:t>
            </a:r>
            <a:r>
              <a:rPr lang="en-US">
                <a:cs typeface="Calibri Light"/>
              </a:rPr>
              <a:t> applied in advertising</a:t>
            </a:r>
            <a:endParaRPr lang="en-US"/>
          </a:p>
        </p:txBody>
      </p:sp>
      <p:sp>
        <p:nvSpPr>
          <p:cNvPr id="3" name="Content Placeholder 2">
            <a:extLst>
              <a:ext uri="{FF2B5EF4-FFF2-40B4-BE49-F238E27FC236}">
                <a16:creationId xmlns:a16="http://schemas.microsoft.com/office/drawing/2014/main" id="{48A1DE30-F11C-4FC8-B331-3B354BBDACE7}"/>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How the graph gets used by advertisers:</a:t>
            </a:r>
          </a:p>
          <a:p>
            <a:r>
              <a:rPr lang="en-US" dirty="0">
                <a:cs typeface="Calibri"/>
                <a:hlinkClick r:id="rId3"/>
              </a:rPr>
              <a:t>https://blog.liveintent.com/identity-graphs-power-the-next-era-of-marketing/</a:t>
            </a:r>
            <a:endParaRPr lang="en-US" dirty="0"/>
          </a:p>
          <a:p>
            <a:r>
              <a:rPr lang="en-US" dirty="0">
                <a:cs typeface="Calibri"/>
                <a:hlinkClick r:id="rId4"/>
              </a:rPr>
              <a:t>https://www.signal.co/blog/6-things-about-id-graphs/</a:t>
            </a:r>
          </a:p>
          <a:p>
            <a:r>
              <a:rPr lang="en-US" dirty="0">
                <a:cs typeface="Calibri"/>
                <a:hlinkClick r:id="rId5"/>
              </a:rPr>
              <a:t>https://www.zdnet.com/article/microsoft-touts-linkedin-graph-api-and-ai-foundations-of-its-new-bing-ad-service/</a:t>
            </a:r>
            <a:endParaRPr lang="en-US" dirty="0">
              <a:cs typeface="Calibri"/>
            </a:endParaRPr>
          </a:p>
        </p:txBody>
      </p:sp>
    </p:spTree>
    <p:extLst>
      <p:ext uri="{BB962C8B-B14F-4D97-AF65-F5344CB8AC3E}">
        <p14:creationId xmlns:p14="http://schemas.microsoft.com/office/powerpoint/2010/main" val="3924574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5335C0-EAEB-4BE7-853A-740530E8F924}"/>
              </a:ext>
            </a:extLst>
          </p:cNvPr>
          <p:cNvSpPr>
            <a:spLocks noGrp="1"/>
          </p:cNvSpPr>
          <p:nvPr>
            <p:ph type="title"/>
          </p:nvPr>
        </p:nvSpPr>
        <p:spPr>
          <a:xfrm>
            <a:off x="640079" y="2053641"/>
            <a:ext cx="3669161" cy="2760098"/>
          </a:xfrm>
        </p:spPr>
        <p:txBody>
          <a:bodyPr>
            <a:normAutofit/>
          </a:bodyPr>
          <a:lstStyle/>
          <a:p>
            <a:r>
              <a:rPr lang="en-US" sz="4400">
                <a:solidFill>
                  <a:srgbClr val="FFFFFF"/>
                </a:solidFill>
                <a:cs typeface="Calibri Light"/>
              </a:rPr>
              <a:t>Graph visualization</a:t>
            </a:r>
            <a:endParaRPr lang="en-US" sz="4400">
              <a:solidFill>
                <a:srgbClr val="FFFFFF"/>
              </a:solidFill>
            </a:endParaRPr>
          </a:p>
        </p:txBody>
      </p:sp>
      <p:sp>
        <p:nvSpPr>
          <p:cNvPr id="3" name="Content Placeholder 2">
            <a:extLst>
              <a:ext uri="{FF2B5EF4-FFF2-40B4-BE49-F238E27FC236}">
                <a16:creationId xmlns:a16="http://schemas.microsoft.com/office/drawing/2014/main" id="{4CFEF82C-C5B1-4973-999B-FC80A8B7C7BC}"/>
              </a:ext>
            </a:extLst>
          </p:cNvPr>
          <p:cNvSpPr>
            <a:spLocks noGrp="1"/>
          </p:cNvSpPr>
          <p:nvPr>
            <p:ph idx="1"/>
          </p:nvPr>
        </p:nvSpPr>
        <p:spPr>
          <a:xfrm>
            <a:off x="6090574" y="801866"/>
            <a:ext cx="5306084" cy="5230634"/>
          </a:xfrm>
        </p:spPr>
        <p:txBody>
          <a:bodyPr anchor="ctr">
            <a:normAutofit/>
          </a:bodyPr>
          <a:lstStyle/>
          <a:p>
            <a:endParaRPr lang="en-US" sz="2400">
              <a:solidFill>
                <a:srgbClr val="000000"/>
              </a:solidFill>
            </a:endParaRPr>
          </a:p>
        </p:txBody>
      </p:sp>
    </p:spTree>
    <p:extLst>
      <p:ext uri="{BB962C8B-B14F-4D97-AF65-F5344CB8AC3E}">
        <p14:creationId xmlns:p14="http://schemas.microsoft.com/office/powerpoint/2010/main" val="3758216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1DCF-11E8-4AF0-A983-57F0206B1C55}"/>
              </a:ext>
            </a:extLst>
          </p:cNvPr>
          <p:cNvSpPr>
            <a:spLocks noGrp="1"/>
          </p:cNvSpPr>
          <p:nvPr>
            <p:ph type="title"/>
          </p:nvPr>
        </p:nvSpPr>
        <p:spPr/>
        <p:txBody>
          <a:bodyPr/>
          <a:lstStyle/>
          <a:p>
            <a:r>
              <a:rPr lang="en-US">
                <a:cs typeface="Calibri Light"/>
              </a:rPr>
              <a:t>Relations and Layout are unrelated</a:t>
            </a:r>
            <a:endParaRPr lang="en-US"/>
          </a:p>
        </p:txBody>
      </p:sp>
      <p:sp>
        <p:nvSpPr>
          <p:cNvPr id="4" name="Oval 3">
            <a:extLst>
              <a:ext uri="{FF2B5EF4-FFF2-40B4-BE49-F238E27FC236}">
                <a16:creationId xmlns:a16="http://schemas.microsoft.com/office/drawing/2014/main" id="{A6A9E28E-3FFA-4D05-85C9-5F044C49E73D}"/>
              </a:ext>
            </a:extLst>
          </p:cNvPr>
          <p:cNvSpPr/>
          <p:nvPr/>
        </p:nvSpPr>
        <p:spPr>
          <a:xfrm>
            <a:off x="771832" y="411479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5" name="Oval 4">
            <a:extLst>
              <a:ext uri="{FF2B5EF4-FFF2-40B4-BE49-F238E27FC236}">
                <a16:creationId xmlns:a16="http://schemas.microsoft.com/office/drawing/2014/main" id="{FD1CF9DF-7A70-48DF-85EE-A4CCAD8E8EF0}"/>
              </a:ext>
            </a:extLst>
          </p:cNvPr>
          <p:cNvSpPr/>
          <p:nvPr/>
        </p:nvSpPr>
        <p:spPr>
          <a:xfrm>
            <a:off x="3352798" y="2578508"/>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a:t>
            </a:r>
            <a:endParaRPr lang="en-US"/>
          </a:p>
        </p:txBody>
      </p:sp>
      <p:sp>
        <p:nvSpPr>
          <p:cNvPr id="6" name="Oval 5">
            <a:extLst>
              <a:ext uri="{FF2B5EF4-FFF2-40B4-BE49-F238E27FC236}">
                <a16:creationId xmlns:a16="http://schemas.microsoft.com/office/drawing/2014/main" id="{F7CB55C1-06BA-41B2-9B3E-3D8D15CD7276}"/>
              </a:ext>
            </a:extLst>
          </p:cNvPr>
          <p:cNvSpPr/>
          <p:nvPr/>
        </p:nvSpPr>
        <p:spPr>
          <a:xfrm>
            <a:off x="1128250" y="164444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sp>
        <p:nvSpPr>
          <p:cNvPr id="7" name="Oval 6">
            <a:extLst>
              <a:ext uri="{FF2B5EF4-FFF2-40B4-BE49-F238E27FC236}">
                <a16:creationId xmlns:a16="http://schemas.microsoft.com/office/drawing/2014/main" id="{CE8A51D5-0F4E-4B19-8C19-30AC7D435E4A}"/>
              </a:ext>
            </a:extLst>
          </p:cNvPr>
          <p:cNvSpPr/>
          <p:nvPr/>
        </p:nvSpPr>
        <p:spPr>
          <a:xfrm>
            <a:off x="1681315" y="2418734"/>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t>
            </a:r>
            <a:endParaRPr lang="en-US"/>
          </a:p>
        </p:txBody>
      </p:sp>
      <p:sp>
        <p:nvSpPr>
          <p:cNvPr id="8" name="Oval 7">
            <a:extLst>
              <a:ext uri="{FF2B5EF4-FFF2-40B4-BE49-F238E27FC236}">
                <a16:creationId xmlns:a16="http://schemas.microsoft.com/office/drawing/2014/main" id="{C322E5DB-14DF-472B-AA02-90ADD6EBC127}"/>
              </a:ext>
            </a:extLst>
          </p:cNvPr>
          <p:cNvSpPr/>
          <p:nvPr/>
        </p:nvSpPr>
        <p:spPr>
          <a:xfrm>
            <a:off x="2455605" y="3291347"/>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9" name="Oval 8">
            <a:extLst>
              <a:ext uri="{FF2B5EF4-FFF2-40B4-BE49-F238E27FC236}">
                <a16:creationId xmlns:a16="http://schemas.microsoft.com/office/drawing/2014/main" id="{F3BFF0EF-73D4-4726-8A5E-118AAD98276E}"/>
              </a:ext>
            </a:extLst>
          </p:cNvPr>
          <p:cNvSpPr/>
          <p:nvPr/>
        </p:nvSpPr>
        <p:spPr>
          <a:xfrm>
            <a:off x="2984089" y="1693605"/>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10" name="Oval 9">
            <a:extLst>
              <a:ext uri="{FF2B5EF4-FFF2-40B4-BE49-F238E27FC236}">
                <a16:creationId xmlns:a16="http://schemas.microsoft.com/office/drawing/2014/main" id="{03085622-605D-459E-84D9-8CE55DC4AE7F}"/>
              </a:ext>
            </a:extLst>
          </p:cNvPr>
          <p:cNvSpPr/>
          <p:nvPr/>
        </p:nvSpPr>
        <p:spPr>
          <a:xfrm>
            <a:off x="3955025" y="311928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K</a:t>
            </a:r>
            <a:endParaRPr lang="en-US"/>
          </a:p>
        </p:txBody>
      </p:sp>
      <p:sp>
        <p:nvSpPr>
          <p:cNvPr id="11" name="Oval 10">
            <a:extLst>
              <a:ext uri="{FF2B5EF4-FFF2-40B4-BE49-F238E27FC236}">
                <a16:creationId xmlns:a16="http://schemas.microsoft.com/office/drawing/2014/main" id="{A49D454A-901E-427D-933F-E88647259FEA}"/>
              </a:ext>
            </a:extLst>
          </p:cNvPr>
          <p:cNvSpPr/>
          <p:nvPr/>
        </p:nvSpPr>
        <p:spPr>
          <a:xfrm>
            <a:off x="4409767" y="185337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J</a:t>
            </a:r>
            <a:endParaRPr lang="en-US"/>
          </a:p>
        </p:txBody>
      </p:sp>
      <p:sp>
        <p:nvSpPr>
          <p:cNvPr id="12" name="Oval 11">
            <a:extLst>
              <a:ext uri="{FF2B5EF4-FFF2-40B4-BE49-F238E27FC236}">
                <a16:creationId xmlns:a16="http://schemas.microsoft.com/office/drawing/2014/main" id="{0176FAEA-6EA8-4EFF-9DB9-0A96595CB481}"/>
              </a:ext>
            </a:extLst>
          </p:cNvPr>
          <p:cNvSpPr/>
          <p:nvPr/>
        </p:nvSpPr>
        <p:spPr>
          <a:xfrm>
            <a:off x="3574025" y="418854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t>
            </a:r>
            <a:endParaRPr lang="en-US"/>
          </a:p>
        </p:txBody>
      </p:sp>
      <p:sp>
        <p:nvSpPr>
          <p:cNvPr id="13" name="Oval 12">
            <a:extLst>
              <a:ext uri="{FF2B5EF4-FFF2-40B4-BE49-F238E27FC236}">
                <a16:creationId xmlns:a16="http://schemas.microsoft.com/office/drawing/2014/main" id="{6081893C-D380-4C92-9FF0-4B2D6A6DE444}"/>
              </a:ext>
            </a:extLst>
          </p:cNvPr>
          <p:cNvSpPr/>
          <p:nvPr/>
        </p:nvSpPr>
        <p:spPr>
          <a:xfrm>
            <a:off x="1816508" y="4028766"/>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14" name="Oval 13">
            <a:extLst>
              <a:ext uri="{FF2B5EF4-FFF2-40B4-BE49-F238E27FC236}">
                <a16:creationId xmlns:a16="http://schemas.microsoft.com/office/drawing/2014/main" id="{45F45CC5-9636-42A3-BB41-E027CD2F3534}"/>
              </a:ext>
            </a:extLst>
          </p:cNvPr>
          <p:cNvSpPr/>
          <p:nvPr/>
        </p:nvSpPr>
        <p:spPr>
          <a:xfrm>
            <a:off x="907024" y="303325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t>
            </a:r>
            <a:endParaRPr lang="en-US"/>
          </a:p>
        </p:txBody>
      </p:sp>
      <p:cxnSp>
        <p:nvCxnSpPr>
          <p:cNvPr id="15" name="Straight Arrow Connector 14">
            <a:extLst>
              <a:ext uri="{FF2B5EF4-FFF2-40B4-BE49-F238E27FC236}">
                <a16:creationId xmlns:a16="http://schemas.microsoft.com/office/drawing/2014/main" id="{E091D5E6-4921-4AE1-9C07-DA1684ADEAC3}"/>
              </a:ext>
            </a:extLst>
          </p:cNvPr>
          <p:cNvCxnSpPr/>
          <p:nvPr/>
        </p:nvCxnSpPr>
        <p:spPr>
          <a:xfrm>
            <a:off x="1472380" y="2000864"/>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32DA13-1A51-4A6B-8136-C38A8861AA17}"/>
              </a:ext>
            </a:extLst>
          </p:cNvPr>
          <p:cNvCxnSpPr>
            <a:cxnSpLocks/>
          </p:cNvCxnSpPr>
          <p:nvPr/>
        </p:nvCxnSpPr>
        <p:spPr>
          <a:xfrm>
            <a:off x="1337186" y="3365089"/>
            <a:ext cx="619432" cy="717755"/>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B8395F-FAA2-449D-B74A-DCC4678BFE3C}"/>
              </a:ext>
            </a:extLst>
          </p:cNvPr>
          <p:cNvCxnSpPr>
            <a:cxnSpLocks/>
          </p:cNvCxnSpPr>
          <p:nvPr/>
        </p:nvCxnSpPr>
        <p:spPr>
          <a:xfrm flipH="1">
            <a:off x="4267199" y="2295832"/>
            <a:ext cx="326922" cy="80378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FDE0CF-36DC-4D6B-9854-6CDDA9A61F87}"/>
              </a:ext>
            </a:extLst>
          </p:cNvPr>
          <p:cNvCxnSpPr>
            <a:cxnSpLocks/>
          </p:cNvCxnSpPr>
          <p:nvPr/>
        </p:nvCxnSpPr>
        <p:spPr>
          <a:xfrm>
            <a:off x="3266767" y="2099186"/>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FB0731-FF45-4A3C-940B-D03FAC0F78ED}"/>
              </a:ext>
            </a:extLst>
          </p:cNvPr>
          <p:cNvCxnSpPr>
            <a:cxnSpLocks/>
          </p:cNvCxnSpPr>
          <p:nvPr/>
        </p:nvCxnSpPr>
        <p:spPr>
          <a:xfrm>
            <a:off x="2861186" y="3635476"/>
            <a:ext cx="730045" cy="64401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81A468-49BB-4469-A314-ADB5578C4687}"/>
              </a:ext>
            </a:extLst>
          </p:cNvPr>
          <p:cNvCxnSpPr>
            <a:cxnSpLocks/>
          </p:cNvCxnSpPr>
          <p:nvPr/>
        </p:nvCxnSpPr>
        <p:spPr>
          <a:xfrm flipH="1">
            <a:off x="2251586" y="3487991"/>
            <a:ext cx="1728018" cy="77920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AA6FB6-9C03-457D-B236-6CF18EF57B08}"/>
              </a:ext>
            </a:extLst>
          </p:cNvPr>
          <p:cNvCxnSpPr>
            <a:cxnSpLocks/>
          </p:cNvCxnSpPr>
          <p:nvPr/>
        </p:nvCxnSpPr>
        <p:spPr>
          <a:xfrm flipH="1">
            <a:off x="1145456" y="2111476"/>
            <a:ext cx="1887793" cy="214343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EF7E37-CDC8-4265-8D9C-41B0E3778374}"/>
              </a:ext>
            </a:extLst>
          </p:cNvPr>
          <p:cNvCxnSpPr>
            <a:cxnSpLocks/>
          </p:cNvCxnSpPr>
          <p:nvPr/>
        </p:nvCxnSpPr>
        <p:spPr>
          <a:xfrm flipV="1">
            <a:off x="1361766" y="2866102"/>
            <a:ext cx="1983658" cy="40066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714B327-0D6E-4279-8E20-E829E9099162}"/>
              </a:ext>
            </a:extLst>
          </p:cNvPr>
          <p:cNvCxnSpPr>
            <a:cxnSpLocks/>
          </p:cNvCxnSpPr>
          <p:nvPr/>
        </p:nvCxnSpPr>
        <p:spPr>
          <a:xfrm>
            <a:off x="3807540" y="2812024"/>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4E02BE-2050-4279-AC7D-F6F3CBBB83CC}"/>
              </a:ext>
            </a:extLst>
          </p:cNvPr>
          <p:cNvSpPr/>
          <p:nvPr/>
        </p:nvSpPr>
        <p:spPr>
          <a:xfrm>
            <a:off x="11181735" y="2062314"/>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25" name="Oval 24">
            <a:extLst>
              <a:ext uri="{FF2B5EF4-FFF2-40B4-BE49-F238E27FC236}">
                <a16:creationId xmlns:a16="http://schemas.microsoft.com/office/drawing/2014/main" id="{C99556E4-0148-425B-BECF-C7C7AA65A5AB}"/>
              </a:ext>
            </a:extLst>
          </p:cNvPr>
          <p:cNvSpPr/>
          <p:nvPr/>
        </p:nvSpPr>
        <p:spPr>
          <a:xfrm>
            <a:off x="11464410" y="4114798"/>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a:t>
            </a:r>
            <a:endParaRPr lang="en-US"/>
          </a:p>
        </p:txBody>
      </p:sp>
      <p:sp>
        <p:nvSpPr>
          <p:cNvPr id="26" name="Oval 25">
            <a:extLst>
              <a:ext uri="{FF2B5EF4-FFF2-40B4-BE49-F238E27FC236}">
                <a16:creationId xmlns:a16="http://schemas.microsoft.com/office/drawing/2014/main" id="{C1695061-A520-45D5-8191-BDB30510F24E}"/>
              </a:ext>
            </a:extLst>
          </p:cNvPr>
          <p:cNvSpPr/>
          <p:nvPr/>
        </p:nvSpPr>
        <p:spPr>
          <a:xfrm>
            <a:off x="8010830" y="3156152"/>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sp>
        <p:nvSpPr>
          <p:cNvPr id="27" name="Oval 26">
            <a:extLst>
              <a:ext uri="{FF2B5EF4-FFF2-40B4-BE49-F238E27FC236}">
                <a16:creationId xmlns:a16="http://schemas.microsoft.com/office/drawing/2014/main" id="{B6945F9A-EC1D-4281-A978-B2B668193AAD}"/>
              </a:ext>
            </a:extLst>
          </p:cNvPr>
          <p:cNvSpPr/>
          <p:nvPr/>
        </p:nvSpPr>
        <p:spPr>
          <a:xfrm>
            <a:off x="8563895" y="393044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t>
            </a:r>
            <a:endParaRPr lang="en-US"/>
          </a:p>
        </p:txBody>
      </p:sp>
      <p:sp>
        <p:nvSpPr>
          <p:cNvPr id="28" name="Oval 27">
            <a:extLst>
              <a:ext uri="{FF2B5EF4-FFF2-40B4-BE49-F238E27FC236}">
                <a16:creationId xmlns:a16="http://schemas.microsoft.com/office/drawing/2014/main" id="{E13EC828-5EAA-408A-92E9-8B8DB31FD644}"/>
              </a:ext>
            </a:extLst>
          </p:cNvPr>
          <p:cNvSpPr/>
          <p:nvPr/>
        </p:nvSpPr>
        <p:spPr>
          <a:xfrm>
            <a:off x="7777314" y="2086895"/>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29" name="Oval 28">
            <a:extLst>
              <a:ext uri="{FF2B5EF4-FFF2-40B4-BE49-F238E27FC236}">
                <a16:creationId xmlns:a16="http://schemas.microsoft.com/office/drawing/2014/main" id="{39CF0C39-B2D9-483B-B3A0-01258CBCD2FE}"/>
              </a:ext>
            </a:extLst>
          </p:cNvPr>
          <p:cNvSpPr/>
          <p:nvPr/>
        </p:nvSpPr>
        <p:spPr>
          <a:xfrm>
            <a:off x="11488992" y="3217604"/>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30" name="Oval 29">
            <a:extLst>
              <a:ext uri="{FF2B5EF4-FFF2-40B4-BE49-F238E27FC236}">
                <a16:creationId xmlns:a16="http://schemas.microsoft.com/office/drawing/2014/main" id="{95E3E0D0-829B-4C7D-848B-6CE6EBBADBDE}"/>
              </a:ext>
            </a:extLst>
          </p:cNvPr>
          <p:cNvSpPr/>
          <p:nvPr/>
        </p:nvSpPr>
        <p:spPr>
          <a:xfrm>
            <a:off x="9866669" y="4077927"/>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K</a:t>
            </a:r>
            <a:endParaRPr lang="en-US"/>
          </a:p>
        </p:txBody>
      </p:sp>
      <p:sp>
        <p:nvSpPr>
          <p:cNvPr id="31" name="Oval 30">
            <a:extLst>
              <a:ext uri="{FF2B5EF4-FFF2-40B4-BE49-F238E27FC236}">
                <a16:creationId xmlns:a16="http://schemas.microsoft.com/office/drawing/2014/main" id="{709B1067-65F4-4C4B-9091-57A01FFA5CD9}"/>
              </a:ext>
            </a:extLst>
          </p:cNvPr>
          <p:cNvSpPr/>
          <p:nvPr/>
        </p:nvSpPr>
        <p:spPr>
          <a:xfrm>
            <a:off x="10051025" y="265224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J</a:t>
            </a:r>
            <a:endParaRPr lang="en-US"/>
          </a:p>
        </p:txBody>
      </p:sp>
      <p:sp>
        <p:nvSpPr>
          <p:cNvPr id="32" name="Oval 31">
            <a:extLst>
              <a:ext uri="{FF2B5EF4-FFF2-40B4-BE49-F238E27FC236}">
                <a16:creationId xmlns:a16="http://schemas.microsoft.com/office/drawing/2014/main" id="{1B26429F-495A-4360-8C7D-53FDC7211703}"/>
              </a:ext>
            </a:extLst>
          </p:cNvPr>
          <p:cNvSpPr/>
          <p:nvPr/>
        </p:nvSpPr>
        <p:spPr>
          <a:xfrm>
            <a:off x="8895734" y="2984088"/>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t>
            </a:r>
            <a:endParaRPr lang="en-US"/>
          </a:p>
        </p:txBody>
      </p:sp>
      <p:sp>
        <p:nvSpPr>
          <p:cNvPr id="33" name="Oval 32">
            <a:extLst>
              <a:ext uri="{FF2B5EF4-FFF2-40B4-BE49-F238E27FC236}">
                <a16:creationId xmlns:a16="http://schemas.microsoft.com/office/drawing/2014/main" id="{4974B2A7-846B-47B6-AA49-C35AA10DE4BE}"/>
              </a:ext>
            </a:extLst>
          </p:cNvPr>
          <p:cNvSpPr/>
          <p:nvPr/>
        </p:nvSpPr>
        <p:spPr>
          <a:xfrm>
            <a:off x="8699088" y="5540475"/>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34" name="Oval 33">
            <a:extLst>
              <a:ext uri="{FF2B5EF4-FFF2-40B4-BE49-F238E27FC236}">
                <a16:creationId xmlns:a16="http://schemas.microsoft.com/office/drawing/2014/main" id="{1069E4DB-E454-4BC8-87A3-47292E790DD3}"/>
              </a:ext>
            </a:extLst>
          </p:cNvPr>
          <p:cNvSpPr/>
          <p:nvPr/>
        </p:nvSpPr>
        <p:spPr>
          <a:xfrm>
            <a:off x="11316927" y="571254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t>
            </a:r>
            <a:endParaRPr lang="en-US"/>
          </a:p>
        </p:txBody>
      </p:sp>
      <p:cxnSp>
        <p:nvCxnSpPr>
          <p:cNvPr id="35" name="Straight Arrow Connector 34">
            <a:extLst>
              <a:ext uri="{FF2B5EF4-FFF2-40B4-BE49-F238E27FC236}">
                <a16:creationId xmlns:a16="http://schemas.microsoft.com/office/drawing/2014/main" id="{9BAD2048-358A-49B5-BF97-A997963351EC}"/>
              </a:ext>
            </a:extLst>
          </p:cNvPr>
          <p:cNvCxnSpPr>
            <a:cxnSpLocks/>
          </p:cNvCxnSpPr>
          <p:nvPr/>
        </p:nvCxnSpPr>
        <p:spPr>
          <a:xfrm>
            <a:off x="8354960" y="3512573"/>
            <a:ext cx="299884" cy="4473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5176225-F83A-4D83-9604-3C5EAFBDDE6C}"/>
              </a:ext>
            </a:extLst>
          </p:cNvPr>
          <p:cNvCxnSpPr>
            <a:cxnSpLocks/>
          </p:cNvCxnSpPr>
          <p:nvPr/>
        </p:nvCxnSpPr>
        <p:spPr>
          <a:xfrm flipH="1" flipV="1">
            <a:off x="8851488" y="5582263"/>
            <a:ext cx="2490019" cy="425244"/>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5D45105-A87F-4D91-AF7A-E4EBDA543210}"/>
              </a:ext>
            </a:extLst>
          </p:cNvPr>
          <p:cNvCxnSpPr>
            <a:cxnSpLocks/>
          </p:cNvCxnSpPr>
          <p:nvPr/>
        </p:nvCxnSpPr>
        <p:spPr>
          <a:xfrm flipH="1">
            <a:off x="10117392" y="3131573"/>
            <a:ext cx="142568" cy="97585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1E3EA8-399B-4BBF-B0D2-CEFDE0D4D31B}"/>
              </a:ext>
            </a:extLst>
          </p:cNvPr>
          <p:cNvCxnSpPr>
            <a:cxnSpLocks/>
          </p:cNvCxnSpPr>
          <p:nvPr/>
        </p:nvCxnSpPr>
        <p:spPr>
          <a:xfrm>
            <a:off x="11599605" y="3537154"/>
            <a:ext cx="29496" cy="545689"/>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ACB2A8D-A337-4D23-AD59-E851F5109B04}"/>
              </a:ext>
            </a:extLst>
          </p:cNvPr>
          <p:cNvCxnSpPr>
            <a:cxnSpLocks/>
          </p:cNvCxnSpPr>
          <p:nvPr/>
        </p:nvCxnSpPr>
        <p:spPr>
          <a:xfrm>
            <a:off x="8182895" y="2431024"/>
            <a:ext cx="730045" cy="64401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19B2F33-8056-4E74-8CFF-C9DF986BBEA9}"/>
              </a:ext>
            </a:extLst>
          </p:cNvPr>
          <p:cNvCxnSpPr>
            <a:cxnSpLocks/>
          </p:cNvCxnSpPr>
          <p:nvPr/>
        </p:nvCxnSpPr>
        <p:spPr>
          <a:xfrm flipH="1">
            <a:off x="9134166" y="4569539"/>
            <a:ext cx="867696" cy="1197077"/>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552787-D1E3-47CC-9651-7151A0DC2767}"/>
              </a:ext>
            </a:extLst>
          </p:cNvPr>
          <p:cNvCxnSpPr>
            <a:cxnSpLocks/>
          </p:cNvCxnSpPr>
          <p:nvPr/>
        </p:nvCxnSpPr>
        <p:spPr>
          <a:xfrm>
            <a:off x="11550441" y="2504765"/>
            <a:ext cx="115530" cy="73004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75D2100-2CD8-4C51-BA0B-B3D3C8481812}"/>
              </a:ext>
            </a:extLst>
          </p:cNvPr>
          <p:cNvCxnSpPr>
            <a:cxnSpLocks/>
          </p:cNvCxnSpPr>
          <p:nvPr/>
        </p:nvCxnSpPr>
        <p:spPr>
          <a:xfrm flipV="1">
            <a:off x="11415249" y="4451553"/>
            <a:ext cx="164690" cy="128556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5EF5F4-67B6-444A-83FA-C5F8D3E20B7F}"/>
              </a:ext>
            </a:extLst>
          </p:cNvPr>
          <p:cNvCxnSpPr>
            <a:cxnSpLocks/>
          </p:cNvCxnSpPr>
          <p:nvPr/>
        </p:nvCxnSpPr>
        <p:spPr>
          <a:xfrm flipH="1" flipV="1">
            <a:off x="10301746" y="4328649"/>
            <a:ext cx="1174953" cy="81115"/>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2524F19-A096-4C40-91C8-E088AF84A239}"/>
              </a:ext>
            </a:extLst>
          </p:cNvPr>
          <p:cNvSpPr txBox="1"/>
          <p:nvPr/>
        </p:nvSpPr>
        <p:spPr>
          <a:xfrm>
            <a:off x="1676399" y="5707625"/>
            <a:ext cx="6368844"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Positions of nodes is</a:t>
            </a:r>
            <a:r>
              <a:rPr lang="en-US" sz="2800">
                <a:cs typeface="Calibri"/>
              </a:rPr>
              <a:t> irrelevant</a:t>
            </a:r>
          </a:p>
          <a:p>
            <a:r>
              <a:rPr lang="en-US" sz="2800">
                <a:cs typeface="Calibri"/>
              </a:rPr>
              <a:t>Length of edges is irrelevant</a:t>
            </a:r>
          </a:p>
        </p:txBody>
      </p:sp>
    </p:spTree>
    <p:extLst>
      <p:ext uri="{BB962C8B-B14F-4D97-AF65-F5344CB8AC3E}">
        <p14:creationId xmlns:p14="http://schemas.microsoft.com/office/powerpoint/2010/main" val="788618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10;&#10;Description generated with very high confidence">
            <a:extLst>
              <a:ext uri="{FF2B5EF4-FFF2-40B4-BE49-F238E27FC236}">
                <a16:creationId xmlns:a16="http://schemas.microsoft.com/office/drawing/2014/main" id="{4D387176-1F7F-420E-84EB-5CFA55448678}"/>
              </a:ext>
            </a:extLst>
          </p:cNvPr>
          <p:cNvPicPr>
            <a:picLocks noChangeAspect="1"/>
          </p:cNvPicPr>
          <p:nvPr/>
        </p:nvPicPr>
        <p:blipFill>
          <a:blip r:embed="rId2"/>
          <a:stretch>
            <a:fillRect/>
          </a:stretch>
        </p:blipFill>
        <p:spPr>
          <a:xfrm>
            <a:off x="6377797" y="2012039"/>
            <a:ext cx="5273615" cy="3020829"/>
          </a:xfrm>
          <a:prstGeom prst="rect">
            <a:avLst/>
          </a:prstGeom>
        </p:spPr>
      </p:pic>
      <p:sp>
        <p:nvSpPr>
          <p:cNvPr id="5" name="Title 1">
            <a:extLst>
              <a:ext uri="{FF2B5EF4-FFF2-40B4-BE49-F238E27FC236}">
                <a16:creationId xmlns:a16="http://schemas.microsoft.com/office/drawing/2014/main" id="{0FEFE95D-41C4-4EE9-B40F-21F96CEBC7DC}"/>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highlight>
                  <a:srgbClr val="FFFF00"/>
                </a:highlight>
                <a:cs typeface="Calibri Light"/>
              </a:rPr>
              <a:t>Activity</a:t>
            </a:r>
            <a:r>
              <a:rPr lang="en-US" dirty="0">
                <a:cs typeface="Calibri Light"/>
              </a:rPr>
              <a:t>: Write down your expectations</a:t>
            </a:r>
            <a:endParaRPr lang="en-US" dirty="0"/>
          </a:p>
        </p:txBody>
      </p:sp>
      <p:sp>
        <p:nvSpPr>
          <p:cNvPr id="6" name="Content Placeholder 2">
            <a:extLst>
              <a:ext uri="{FF2B5EF4-FFF2-40B4-BE49-F238E27FC236}">
                <a16:creationId xmlns:a16="http://schemas.microsoft.com/office/drawing/2014/main" id="{CBDA076D-0646-423A-A38C-47ABC3AD9BA7}"/>
              </a:ext>
            </a:extLst>
          </p:cNvPr>
          <p:cNvSpPr>
            <a:spLocks noGrp="1"/>
          </p:cNvSpPr>
          <p:nvPr/>
        </p:nvSpPr>
        <p:spPr>
          <a:xfrm>
            <a:off x="263106" y="2199436"/>
            <a:ext cx="5584166"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cs typeface="Calibri"/>
            </a:endParaRPr>
          </a:p>
          <a:p>
            <a:r>
              <a:rPr lang="en-US" dirty="0">
                <a:cs typeface="Calibri"/>
              </a:rPr>
              <a:t>On a piece of paper write down your expectations for the remaining classes</a:t>
            </a:r>
          </a:p>
          <a:p>
            <a:endParaRPr lang="en-US" dirty="0">
              <a:cs typeface="Calibri"/>
            </a:endParaRPr>
          </a:p>
          <a:p>
            <a:r>
              <a:rPr lang="en-US" dirty="0">
                <a:cs typeface="Calibri"/>
              </a:rPr>
              <a:t>Email me the expectation by the end of class this evening</a:t>
            </a:r>
          </a:p>
          <a:p>
            <a:endParaRPr lang="en-US" dirty="0">
              <a:cs typeface="Calibri"/>
            </a:endParaRPr>
          </a:p>
          <a:p>
            <a:pPr marL="0" indent="0">
              <a:buNone/>
            </a:pPr>
            <a:r>
              <a:rPr lang="en-US" dirty="0">
                <a:cs typeface="Calibri"/>
              </a:rPr>
              <a:t>--&gt; This will help shape my coverage of topics</a:t>
            </a:r>
          </a:p>
          <a:p>
            <a:endParaRPr lang="en-US" dirty="0">
              <a:cs typeface="Calibri"/>
            </a:endParaRPr>
          </a:p>
          <a:p>
            <a:endParaRPr lang="en-US" dirty="0">
              <a:cs typeface="Calibri"/>
            </a:endParaRPr>
          </a:p>
        </p:txBody>
      </p:sp>
      <p:sp>
        <p:nvSpPr>
          <p:cNvPr id="7" name="TextBox 4">
            <a:extLst>
              <a:ext uri="{FF2B5EF4-FFF2-40B4-BE49-F238E27FC236}">
                <a16:creationId xmlns:a16="http://schemas.microsoft.com/office/drawing/2014/main" id="{78C2DFC6-67DE-441A-AA89-BC9F374BE85C}"/>
              </a:ext>
            </a:extLst>
          </p:cNvPr>
          <p:cNvSpPr txBox="1"/>
          <p:nvPr/>
        </p:nvSpPr>
        <p:spPr>
          <a:xfrm>
            <a:off x="9066362" y="6241211"/>
            <a:ext cx="2743200"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Activity: think and write</a:t>
            </a:r>
          </a:p>
        </p:txBody>
      </p:sp>
    </p:spTree>
    <p:extLst>
      <p:ext uri="{BB962C8B-B14F-4D97-AF65-F5344CB8AC3E}">
        <p14:creationId xmlns:p14="http://schemas.microsoft.com/office/powerpoint/2010/main" val="4266848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FD35-4FC8-4582-A9F6-F4BF710D6000}"/>
              </a:ext>
            </a:extLst>
          </p:cNvPr>
          <p:cNvSpPr>
            <a:spLocks noGrp="1"/>
          </p:cNvSpPr>
          <p:nvPr>
            <p:ph type="title"/>
          </p:nvPr>
        </p:nvSpPr>
        <p:spPr/>
        <p:txBody>
          <a:bodyPr/>
          <a:lstStyle/>
          <a:p>
            <a:r>
              <a:rPr lang="en-US">
                <a:cs typeface="Calibri Light"/>
              </a:rPr>
              <a:t>Static Visualization of Graphs</a:t>
            </a:r>
            <a:endParaRPr lang="en-US"/>
          </a:p>
        </p:txBody>
      </p:sp>
      <p:sp>
        <p:nvSpPr>
          <p:cNvPr id="3" name="Content Placeholder 2">
            <a:extLst>
              <a:ext uri="{FF2B5EF4-FFF2-40B4-BE49-F238E27FC236}">
                <a16:creationId xmlns:a16="http://schemas.microsoft.com/office/drawing/2014/main" id="{3AFA0114-9AAE-416D-9E4D-EDFD3669436D}"/>
              </a:ext>
            </a:extLst>
          </p:cNvPr>
          <p:cNvSpPr>
            <a:spLocks noGrp="1"/>
          </p:cNvSpPr>
          <p:nvPr>
            <p:ph idx="1"/>
          </p:nvPr>
        </p:nvSpPr>
        <p:spPr/>
        <p:txBody>
          <a:bodyPr vert="horz" lIns="91440" tIns="45720" rIns="91440" bIns="45720" rtlCol="0" anchor="t">
            <a:normAutofit/>
          </a:bodyPr>
          <a:lstStyle/>
          <a:p>
            <a:pPr marL="0" indent="0">
              <a:buNone/>
            </a:pPr>
            <a:r>
              <a:rPr lang="en-US" dirty="0" err="1">
                <a:cs typeface="Calibri"/>
              </a:rPr>
              <a:t>Graphviz</a:t>
            </a:r>
            <a:r>
              <a:rPr lang="en-US" dirty="0">
                <a:cs typeface="Calibri"/>
              </a:rPr>
              <a:t> is a stand-alone graph rendering tool with a domain specific language, "dot," for describing graphs</a:t>
            </a:r>
          </a:p>
          <a:p>
            <a:r>
              <a:rPr lang="en-US" dirty="0">
                <a:cs typeface="Calibri"/>
              </a:rPr>
              <a:t>http://www.graphviz.org/</a:t>
            </a:r>
            <a:endParaRPr lang="en-US" dirty="0"/>
          </a:p>
          <a:p>
            <a:pPr marL="0" indent="0">
              <a:buNone/>
            </a:pPr>
            <a:endParaRPr lang="en-US">
              <a:cs typeface="Calibri"/>
            </a:endParaRPr>
          </a:p>
          <a:p>
            <a:pPr marL="0" indent="0">
              <a:buNone/>
            </a:pPr>
            <a:r>
              <a:rPr lang="en-US" dirty="0">
                <a:cs typeface="Calibri"/>
              </a:rPr>
              <a:t>There's a Python module:</a:t>
            </a:r>
          </a:p>
          <a:p>
            <a:r>
              <a:rPr lang="en-US" dirty="0">
                <a:cs typeface="Calibri"/>
                <a:hlinkClick r:id="rId2"/>
              </a:rPr>
              <a:t>https://pypi.org/project/graphviz/</a:t>
            </a:r>
            <a:endParaRPr lang="en-US">
              <a:cs typeface="Calibri"/>
            </a:endParaRPr>
          </a:p>
          <a:p>
            <a:endParaRPr lang="en-US" dirty="0">
              <a:cs typeface="Calibri"/>
            </a:endParaRPr>
          </a:p>
          <a:p>
            <a:pPr marL="0" indent="0">
              <a:buNone/>
            </a:pPr>
            <a:r>
              <a:rPr lang="en-US" i="1" dirty="0">
                <a:highlight>
                  <a:srgbClr val="00FFFF"/>
                </a:highlight>
                <a:cs typeface="Calibri"/>
              </a:rPr>
              <a:t>Demo</a:t>
            </a:r>
            <a:r>
              <a:rPr lang="en-US" dirty="0">
                <a:cs typeface="Calibri"/>
              </a:rPr>
              <a:t>: </a:t>
            </a:r>
            <a:r>
              <a:rPr lang="en-US" sz="2400" dirty="0" err="1">
                <a:latin typeface="Courier New"/>
                <a:cs typeface="Calibri"/>
              </a:rPr>
              <a:t>graphviz_for_static_graph_visualization.ipynb</a:t>
            </a:r>
            <a:endParaRPr lang="en-US" sz="2400">
              <a:latin typeface="Courier New"/>
              <a:cs typeface="Calibri"/>
            </a:endParaRPr>
          </a:p>
        </p:txBody>
      </p:sp>
    </p:spTree>
    <p:extLst>
      <p:ext uri="{BB962C8B-B14F-4D97-AF65-F5344CB8AC3E}">
        <p14:creationId xmlns:p14="http://schemas.microsoft.com/office/powerpoint/2010/main" val="1860877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red and white sign&#10;&#10;Description generated with very high confidence">
            <a:extLst>
              <a:ext uri="{FF2B5EF4-FFF2-40B4-BE49-F238E27FC236}">
                <a16:creationId xmlns:a16="http://schemas.microsoft.com/office/drawing/2014/main" id="{D46AFBF8-1800-445C-BF37-58931E0C3521}"/>
              </a:ext>
            </a:extLst>
          </p:cNvPr>
          <p:cNvPicPr>
            <a:picLocks noGrp="1" noChangeAspect="1"/>
          </p:cNvPicPr>
          <p:nvPr>
            <p:ph idx="4294967295"/>
          </p:nvPr>
        </p:nvPicPr>
        <p:blipFill>
          <a:blip r:embed="rId2"/>
          <a:stretch>
            <a:fillRect/>
          </a:stretch>
        </p:blipFill>
        <p:spPr>
          <a:xfrm>
            <a:off x="1591214" y="-4763"/>
            <a:ext cx="9163050" cy="6859588"/>
          </a:xfrm>
          <a:prstGeom prst="rect">
            <a:avLst/>
          </a:prstGeom>
        </p:spPr>
      </p:pic>
    </p:spTree>
    <p:extLst>
      <p:ext uri="{BB962C8B-B14F-4D97-AF65-F5344CB8AC3E}">
        <p14:creationId xmlns:p14="http://schemas.microsoft.com/office/powerpoint/2010/main" val="3931787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3D42-FEFE-4323-A2C7-A8252963D8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2DA6F6-A725-4BE3-8747-20B29ECCF97D}"/>
              </a:ext>
            </a:extLst>
          </p:cNvPr>
          <p:cNvSpPr>
            <a:spLocks noGrp="1"/>
          </p:cNvSpPr>
          <p:nvPr>
            <p:ph idx="1"/>
          </p:nvPr>
        </p:nvSpPr>
        <p:spPr>
          <a:xfrm>
            <a:off x="838200" y="1825625"/>
            <a:ext cx="10774392" cy="4351338"/>
          </a:xfrm>
        </p:spPr>
        <p:txBody>
          <a:bodyPr vert="horz" lIns="91440" tIns="45720" rIns="91440" bIns="45720" rtlCol="0" anchor="t">
            <a:normAutofit/>
          </a:bodyPr>
          <a:lstStyle/>
          <a:p>
            <a:r>
              <a:rPr lang="en-US" dirty="0">
                <a:cs typeface="Calibri"/>
              </a:rPr>
              <a:t>Objective of this quiz is to evaluate your understanding of how well you understand relation between graph and adjacency matrix</a:t>
            </a:r>
          </a:p>
          <a:p>
            <a:endParaRPr lang="en-US" dirty="0">
              <a:cs typeface="Calibri"/>
            </a:endParaRPr>
          </a:p>
          <a:p>
            <a:endParaRPr lang="en-US" dirty="0">
              <a:cs typeface="Calibri"/>
            </a:endParaRPr>
          </a:p>
          <a:p>
            <a:r>
              <a:rPr lang="en-US" dirty="0">
                <a:cs typeface="Calibri"/>
              </a:rPr>
              <a:t>In addition to this one, there are four more of these quizzes coming</a:t>
            </a:r>
          </a:p>
          <a:p>
            <a:endParaRPr lang="en-US" dirty="0">
              <a:cs typeface="Calibri"/>
            </a:endParaRPr>
          </a:p>
          <a:p>
            <a:endParaRPr lang="en-US" dirty="0">
              <a:cs typeface="Calibri"/>
            </a:endParaRPr>
          </a:p>
          <a:p>
            <a:r>
              <a:rPr lang="en-US" dirty="0">
                <a:cs typeface="Calibri"/>
              </a:rPr>
              <a:t>These quizzes are not graded; they are not a factor in your course grade</a:t>
            </a:r>
          </a:p>
        </p:txBody>
      </p:sp>
    </p:spTree>
    <p:extLst>
      <p:ext uri="{BB962C8B-B14F-4D97-AF65-F5344CB8AC3E}">
        <p14:creationId xmlns:p14="http://schemas.microsoft.com/office/powerpoint/2010/main" val="3408241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A0A4-9EC5-4E36-8DA5-5CC8F7DF8FEE}"/>
              </a:ext>
            </a:extLst>
          </p:cNvPr>
          <p:cNvSpPr>
            <a:spLocks noGrp="1"/>
          </p:cNvSpPr>
          <p:nvPr>
            <p:ph type="title"/>
          </p:nvPr>
        </p:nvSpPr>
        <p:spPr/>
        <p:txBody>
          <a:bodyPr/>
          <a:lstStyle/>
          <a:p>
            <a:r>
              <a:rPr lang="en-US" dirty="0">
                <a:cs typeface="Calibri Light"/>
              </a:rPr>
              <a:t>Vote for the missing entry in the table</a:t>
            </a:r>
          </a:p>
        </p:txBody>
      </p:sp>
      <p:pic>
        <p:nvPicPr>
          <p:cNvPr id="4" name="Picture 4" descr="A picture containing object&#10;&#10;Description generated with very high confidence">
            <a:extLst>
              <a:ext uri="{FF2B5EF4-FFF2-40B4-BE49-F238E27FC236}">
                <a16:creationId xmlns:a16="http://schemas.microsoft.com/office/drawing/2014/main" id="{B2CD9160-4D1B-4468-910F-64DA4E07F656}"/>
              </a:ext>
            </a:extLst>
          </p:cNvPr>
          <p:cNvPicPr>
            <a:picLocks noGrp="1" noChangeAspect="1"/>
          </p:cNvPicPr>
          <p:nvPr>
            <p:ph idx="1"/>
          </p:nvPr>
        </p:nvPicPr>
        <p:blipFill>
          <a:blip r:embed="rId2"/>
          <a:stretch>
            <a:fillRect/>
          </a:stretch>
        </p:blipFill>
        <p:spPr>
          <a:xfrm>
            <a:off x="844670" y="1896808"/>
            <a:ext cx="10330131" cy="4022065"/>
          </a:xfrm>
          <a:prstGeom prst="rect">
            <a:avLst/>
          </a:prstGeom>
        </p:spPr>
      </p:pic>
      <p:sp>
        <p:nvSpPr>
          <p:cNvPr id="8" name="Rectangle 7">
            <a:extLst>
              <a:ext uri="{FF2B5EF4-FFF2-40B4-BE49-F238E27FC236}">
                <a16:creationId xmlns:a16="http://schemas.microsoft.com/office/drawing/2014/main" id="{34B47D16-93DC-416E-AC55-A5E6C7C059F6}"/>
              </a:ext>
            </a:extLst>
          </p:cNvPr>
          <p:cNvSpPr/>
          <p:nvPr/>
        </p:nvSpPr>
        <p:spPr>
          <a:xfrm>
            <a:off x="8023122" y="3832121"/>
            <a:ext cx="914400" cy="69317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6" descr="Magnifying glass">
            <a:extLst>
              <a:ext uri="{FF2B5EF4-FFF2-40B4-BE49-F238E27FC236}">
                <a16:creationId xmlns:a16="http://schemas.microsoft.com/office/drawing/2014/main" id="{38FC050A-C217-4891-884A-F0760EA2D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6026" y="3832122"/>
            <a:ext cx="914400" cy="914400"/>
          </a:xfrm>
          <a:prstGeom prst="rect">
            <a:avLst/>
          </a:prstGeom>
        </p:spPr>
      </p:pic>
    </p:spTree>
    <p:extLst>
      <p:ext uri="{BB962C8B-B14F-4D97-AF65-F5344CB8AC3E}">
        <p14:creationId xmlns:p14="http://schemas.microsoft.com/office/powerpoint/2010/main" val="3559770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A0A4-9EC5-4E36-8DA5-5CC8F7DF8FEE}"/>
              </a:ext>
            </a:extLst>
          </p:cNvPr>
          <p:cNvSpPr>
            <a:spLocks noGrp="1"/>
          </p:cNvSpPr>
          <p:nvPr>
            <p:ph type="title"/>
          </p:nvPr>
        </p:nvSpPr>
        <p:spPr/>
        <p:txBody>
          <a:bodyPr/>
          <a:lstStyle/>
          <a:p>
            <a:r>
              <a:rPr lang="en-US">
                <a:cs typeface="Calibri Light"/>
              </a:rPr>
              <a:t>Answer for the missing entry in the table</a:t>
            </a:r>
          </a:p>
        </p:txBody>
      </p:sp>
      <p:pic>
        <p:nvPicPr>
          <p:cNvPr id="4" name="Picture 4" descr="A picture containing object&#10;&#10;Description generated with very high confidence">
            <a:extLst>
              <a:ext uri="{FF2B5EF4-FFF2-40B4-BE49-F238E27FC236}">
                <a16:creationId xmlns:a16="http://schemas.microsoft.com/office/drawing/2014/main" id="{B2CD9160-4D1B-4468-910F-64DA4E07F656}"/>
              </a:ext>
            </a:extLst>
          </p:cNvPr>
          <p:cNvPicPr>
            <a:picLocks noGrp="1" noChangeAspect="1"/>
          </p:cNvPicPr>
          <p:nvPr>
            <p:ph idx="1"/>
          </p:nvPr>
        </p:nvPicPr>
        <p:blipFill>
          <a:blip r:embed="rId2"/>
          <a:stretch>
            <a:fillRect/>
          </a:stretch>
        </p:blipFill>
        <p:spPr>
          <a:xfrm>
            <a:off x="844670" y="1896808"/>
            <a:ext cx="10330131" cy="4022065"/>
          </a:xfrm>
          <a:prstGeom prst="rect">
            <a:avLst/>
          </a:prstGeom>
        </p:spPr>
      </p:pic>
      <p:pic>
        <p:nvPicPr>
          <p:cNvPr id="6" name="Graphic 6" descr="Magnifying glass">
            <a:extLst>
              <a:ext uri="{FF2B5EF4-FFF2-40B4-BE49-F238E27FC236}">
                <a16:creationId xmlns:a16="http://schemas.microsoft.com/office/drawing/2014/main" id="{38FC050A-C217-4891-884A-F0760EA2D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6865" y="3819832"/>
            <a:ext cx="914400" cy="914400"/>
          </a:xfrm>
          <a:prstGeom prst="rect">
            <a:avLst/>
          </a:prstGeom>
        </p:spPr>
      </p:pic>
    </p:spTree>
    <p:extLst>
      <p:ext uri="{BB962C8B-B14F-4D97-AF65-F5344CB8AC3E}">
        <p14:creationId xmlns:p14="http://schemas.microsoft.com/office/powerpoint/2010/main" val="2031073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A0A4-9EC5-4E36-8DA5-5CC8F7DF8FEE}"/>
              </a:ext>
            </a:extLst>
          </p:cNvPr>
          <p:cNvSpPr>
            <a:spLocks noGrp="1"/>
          </p:cNvSpPr>
          <p:nvPr>
            <p:ph type="title"/>
          </p:nvPr>
        </p:nvSpPr>
        <p:spPr/>
        <p:txBody>
          <a:bodyPr/>
          <a:lstStyle/>
          <a:p>
            <a:r>
              <a:rPr lang="en-US">
                <a:cs typeface="Calibri Light"/>
              </a:rPr>
              <a:t>Explanation for the missing entry in the table</a:t>
            </a:r>
          </a:p>
        </p:txBody>
      </p:sp>
      <p:pic>
        <p:nvPicPr>
          <p:cNvPr id="4" name="Picture 4" descr="A picture containing object&#10;&#10;Description generated with very high confidence">
            <a:extLst>
              <a:ext uri="{FF2B5EF4-FFF2-40B4-BE49-F238E27FC236}">
                <a16:creationId xmlns:a16="http://schemas.microsoft.com/office/drawing/2014/main" id="{B2CD9160-4D1B-4468-910F-64DA4E07F656}"/>
              </a:ext>
            </a:extLst>
          </p:cNvPr>
          <p:cNvPicPr>
            <a:picLocks noGrp="1" noChangeAspect="1"/>
          </p:cNvPicPr>
          <p:nvPr>
            <p:ph idx="1"/>
          </p:nvPr>
        </p:nvPicPr>
        <p:blipFill>
          <a:blip r:embed="rId2"/>
          <a:stretch>
            <a:fillRect/>
          </a:stretch>
        </p:blipFill>
        <p:spPr>
          <a:xfrm>
            <a:off x="844670" y="1896808"/>
            <a:ext cx="10330131" cy="4022065"/>
          </a:xfrm>
          <a:prstGeom prst="rect">
            <a:avLst/>
          </a:prstGeom>
        </p:spPr>
      </p:pic>
      <p:pic>
        <p:nvPicPr>
          <p:cNvPr id="6" name="Graphic 6" descr="Magnifying glass">
            <a:extLst>
              <a:ext uri="{FF2B5EF4-FFF2-40B4-BE49-F238E27FC236}">
                <a16:creationId xmlns:a16="http://schemas.microsoft.com/office/drawing/2014/main" id="{38FC050A-C217-4891-884A-F0760EA2D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6865" y="3819832"/>
            <a:ext cx="914400" cy="914400"/>
          </a:xfrm>
          <a:prstGeom prst="rect">
            <a:avLst/>
          </a:prstGeom>
        </p:spPr>
      </p:pic>
      <p:sp>
        <p:nvSpPr>
          <p:cNvPr id="3" name="TextBox 2">
            <a:extLst>
              <a:ext uri="{FF2B5EF4-FFF2-40B4-BE49-F238E27FC236}">
                <a16:creationId xmlns:a16="http://schemas.microsoft.com/office/drawing/2014/main" id="{86E1D329-C2A1-49DD-BB2C-7EB0CD95ADE7}"/>
              </a:ext>
            </a:extLst>
          </p:cNvPr>
          <p:cNvSpPr txBox="1"/>
          <p:nvPr/>
        </p:nvSpPr>
        <p:spPr>
          <a:xfrm>
            <a:off x="2600793" y="6167203"/>
            <a:ext cx="861434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Use</a:t>
            </a:r>
            <a:r>
              <a:rPr lang="en-US">
                <a:cs typeface="Calibri"/>
              </a:rPr>
              <a:t> symmetry of adjacency matrix to identify missing value</a:t>
            </a:r>
            <a:endParaRPr lang="en-US"/>
          </a:p>
        </p:txBody>
      </p:sp>
      <p:cxnSp>
        <p:nvCxnSpPr>
          <p:cNvPr id="5" name="Straight Arrow Connector 4">
            <a:extLst>
              <a:ext uri="{FF2B5EF4-FFF2-40B4-BE49-F238E27FC236}">
                <a16:creationId xmlns:a16="http://schemas.microsoft.com/office/drawing/2014/main" id="{C64A0937-85A7-48FB-8132-E1D517BFAF35}"/>
              </a:ext>
            </a:extLst>
          </p:cNvPr>
          <p:cNvCxnSpPr/>
          <p:nvPr/>
        </p:nvCxnSpPr>
        <p:spPr>
          <a:xfrm>
            <a:off x="7488996" y="2592210"/>
            <a:ext cx="3493914" cy="2917367"/>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936D92C-9B73-41BD-B7AE-97F1D6D065B4}"/>
              </a:ext>
            </a:extLst>
          </p:cNvPr>
          <p:cNvCxnSpPr>
            <a:cxnSpLocks/>
          </p:cNvCxnSpPr>
          <p:nvPr/>
        </p:nvCxnSpPr>
        <p:spPr>
          <a:xfrm flipH="1">
            <a:off x="8782582" y="3657033"/>
            <a:ext cx="462116" cy="5211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728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933-464E-4AC4-A8B1-D0A3830C7948}"/>
              </a:ext>
            </a:extLst>
          </p:cNvPr>
          <p:cNvSpPr>
            <a:spLocks noGrp="1"/>
          </p:cNvSpPr>
          <p:nvPr>
            <p:ph type="title"/>
          </p:nvPr>
        </p:nvSpPr>
        <p:spPr/>
        <p:txBody>
          <a:bodyPr/>
          <a:lstStyle/>
          <a:p>
            <a:r>
              <a:rPr lang="en-US" dirty="0">
                <a:highlight>
                  <a:srgbClr val="FFFF00"/>
                </a:highlight>
                <a:cs typeface="Calibri Light"/>
              </a:rPr>
              <a:t>Activity</a:t>
            </a:r>
            <a:r>
              <a:rPr lang="en-US" dirty="0">
                <a:cs typeface="Calibri Light"/>
              </a:rPr>
              <a:t>: Partner check-in</a:t>
            </a:r>
            <a:endParaRPr lang="en-US" dirty="0"/>
          </a:p>
        </p:txBody>
      </p:sp>
      <p:sp>
        <p:nvSpPr>
          <p:cNvPr id="3" name="Content Placeholder 2">
            <a:extLst>
              <a:ext uri="{FF2B5EF4-FFF2-40B4-BE49-F238E27FC236}">
                <a16:creationId xmlns:a16="http://schemas.microsoft.com/office/drawing/2014/main" id="{268352B4-224E-483B-AB90-75539EB349DA}"/>
              </a:ext>
            </a:extLst>
          </p:cNvPr>
          <p:cNvSpPr>
            <a:spLocks noGrp="1"/>
          </p:cNvSpPr>
          <p:nvPr>
            <p:ph idx="1"/>
          </p:nvPr>
        </p:nvSpPr>
        <p:spPr/>
        <p:txBody>
          <a:bodyPr vert="horz" lIns="91440" tIns="45720" rIns="91440" bIns="45720" rtlCol="0" anchor="t">
            <a:normAutofit/>
          </a:bodyPr>
          <a:lstStyle/>
          <a:p>
            <a:r>
              <a:rPr lang="en-US" dirty="0">
                <a:cs typeface="Calibri"/>
              </a:rPr>
              <a:t>Count of by 1,2,3,4,5,6,7,1,2,3,4,5,6,7</a:t>
            </a:r>
          </a:p>
          <a:p>
            <a:endParaRPr lang="en-US" dirty="0">
              <a:cs typeface="Calibri"/>
            </a:endParaRPr>
          </a:p>
          <a:p>
            <a:r>
              <a:rPr lang="en-US" dirty="0">
                <a:cs typeface="Calibri"/>
              </a:rPr>
              <a:t>Find your partner who has the same number</a:t>
            </a:r>
          </a:p>
        </p:txBody>
      </p:sp>
    </p:spTree>
    <p:extLst>
      <p:ext uri="{BB962C8B-B14F-4D97-AF65-F5344CB8AC3E}">
        <p14:creationId xmlns:p14="http://schemas.microsoft.com/office/powerpoint/2010/main" val="4104065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933-464E-4AC4-A8B1-D0A3830C7948}"/>
              </a:ext>
            </a:extLst>
          </p:cNvPr>
          <p:cNvSpPr>
            <a:spLocks noGrp="1"/>
          </p:cNvSpPr>
          <p:nvPr>
            <p:ph type="title"/>
          </p:nvPr>
        </p:nvSpPr>
        <p:spPr/>
        <p:txBody>
          <a:bodyPr/>
          <a:lstStyle/>
          <a:p>
            <a:r>
              <a:rPr lang="en-US" dirty="0">
                <a:highlight>
                  <a:srgbClr val="FFFF00"/>
                </a:highlight>
                <a:cs typeface="Calibri Light"/>
              </a:rPr>
              <a:t>Activity</a:t>
            </a:r>
            <a:r>
              <a:rPr lang="en-US" dirty="0">
                <a:cs typeface="Calibri Light"/>
              </a:rPr>
              <a:t>: Partner check-in</a:t>
            </a:r>
            <a:endParaRPr lang="en-US" dirty="0"/>
          </a:p>
        </p:txBody>
      </p:sp>
      <p:sp>
        <p:nvSpPr>
          <p:cNvPr id="3" name="Content Placeholder 2">
            <a:extLst>
              <a:ext uri="{FF2B5EF4-FFF2-40B4-BE49-F238E27FC236}">
                <a16:creationId xmlns:a16="http://schemas.microsoft.com/office/drawing/2014/main" id="{268352B4-224E-483B-AB90-75539EB349DA}"/>
              </a:ext>
            </a:extLst>
          </p:cNvPr>
          <p:cNvSpPr>
            <a:spLocks noGrp="1"/>
          </p:cNvSpPr>
          <p:nvPr>
            <p:ph idx="1"/>
          </p:nvPr>
        </p:nvSpPr>
        <p:spPr/>
        <p:txBody>
          <a:bodyPr vert="horz" lIns="91440" tIns="45720" rIns="91440" bIns="45720" rtlCol="0" anchor="t">
            <a:normAutofit/>
          </a:bodyPr>
          <a:lstStyle/>
          <a:p>
            <a:r>
              <a:rPr lang="en-US" dirty="0">
                <a:cs typeface="Calibri"/>
              </a:rPr>
              <a:t>Count of by 1,2,3,4,5,6,7,1,2,3,4,5,6,7</a:t>
            </a:r>
          </a:p>
          <a:p>
            <a:endParaRPr lang="en-US" dirty="0">
              <a:cs typeface="Calibri"/>
            </a:endParaRPr>
          </a:p>
          <a:p>
            <a:r>
              <a:rPr lang="en-US" dirty="0">
                <a:cs typeface="Calibri"/>
              </a:rPr>
              <a:t>Find your partner who has the same number</a:t>
            </a:r>
          </a:p>
          <a:p>
            <a:endParaRPr lang="en-US" dirty="0">
              <a:cs typeface="Calibri"/>
            </a:endParaRPr>
          </a:p>
          <a:p>
            <a:r>
              <a:rPr lang="en-US" dirty="0">
                <a:cs typeface="Calibri"/>
              </a:rPr>
              <a:t>Summarize the content covered in this session so far</a:t>
            </a:r>
          </a:p>
        </p:txBody>
      </p:sp>
    </p:spTree>
    <p:extLst>
      <p:ext uri="{BB962C8B-B14F-4D97-AF65-F5344CB8AC3E}">
        <p14:creationId xmlns:p14="http://schemas.microsoft.com/office/powerpoint/2010/main" val="2404799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90AF-BFFD-4213-B5CD-73222433F612}"/>
              </a:ext>
            </a:extLst>
          </p:cNvPr>
          <p:cNvSpPr>
            <a:spLocks noGrp="1"/>
          </p:cNvSpPr>
          <p:nvPr>
            <p:ph type="title"/>
          </p:nvPr>
        </p:nvSpPr>
        <p:spPr/>
        <p:txBody>
          <a:bodyPr/>
          <a:lstStyle/>
          <a:p>
            <a:r>
              <a:rPr lang="en-US" dirty="0">
                <a:cs typeface="Calibri Light"/>
              </a:rPr>
              <a:t>Another Python package for graphs: </a:t>
            </a:r>
            <a:r>
              <a:rPr lang="en-US" dirty="0" err="1">
                <a:cs typeface="Calibri Light"/>
              </a:rPr>
              <a:t>networkx</a:t>
            </a:r>
            <a:endParaRPr lang="en-US" dirty="0" err="1"/>
          </a:p>
        </p:txBody>
      </p:sp>
      <p:sp>
        <p:nvSpPr>
          <p:cNvPr id="3" name="Content Placeholder 2">
            <a:extLst>
              <a:ext uri="{FF2B5EF4-FFF2-40B4-BE49-F238E27FC236}">
                <a16:creationId xmlns:a16="http://schemas.microsoft.com/office/drawing/2014/main" id="{88CA0AE1-C80A-458E-900E-88031936306A}"/>
              </a:ext>
            </a:extLst>
          </p:cNvPr>
          <p:cNvSpPr>
            <a:spLocks noGrp="1"/>
          </p:cNvSpPr>
          <p:nvPr>
            <p:ph idx="1"/>
          </p:nvPr>
        </p:nvSpPr>
        <p:spPr/>
        <p:txBody>
          <a:bodyPr vert="horz" lIns="91440" tIns="45720" rIns="91440" bIns="45720" rtlCol="0" anchor="t">
            <a:normAutofit/>
          </a:bodyPr>
          <a:lstStyle/>
          <a:p>
            <a:pPr marL="0" indent="0">
              <a:buNone/>
            </a:pPr>
            <a:endParaRPr lang="en-US" sz="2400" dirty="0">
              <a:cs typeface="Calibri"/>
            </a:endParaRPr>
          </a:p>
          <a:p>
            <a:pPr marL="0" indent="0">
              <a:buNone/>
            </a:pPr>
            <a:r>
              <a:rPr lang="en-US" sz="2400" i="1" dirty="0">
                <a:highlight>
                  <a:srgbClr val="00FFFF"/>
                </a:highlight>
                <a:cs typeface="Calibri"/>
              </a:rPr>
              <a:t>Demo</a:t>
            </a:r>
            <a:r>
              <a:rPr lang="en-US" sz="2400" dirty="0">
                <a:cs typeface="Calibri"/>
              </a:rPr>
              <a:t>: </a:t>
            </a:r>
            <a:r>
              <a:rPr lang="en-US" sz="2400" dirty="0" err="1">
                <a:cs typeface="Calibri"/>
              </a:rPr>
              <a:t>networkx.ipynb</a:t>
            </a:r>
            <a:endParaRPr lang="en-US" dirty="0" err="1">
              <a:cs typeface="Calibri"/>
            </a:endParaRPr>
          </a:p>
          <a:p>
            <a:endParaRPr lang="en-US" sz="2400" dirty="0">
              <a:cs typeface="Calibri"/>
            </a:endParaRPr>
          </a:p>
          <a:p>
            <a:endParaRPr lang="en-US" sz="2400" dirty="0">
              <a:cs typeface="Calibri"/>
            </a:endParaRPr>
          </a:p>
          <a:p>
            <a:r>
              <a:rPr lang="en-US" sz="2400" dirty="0">
                <a:cs typeface="Calibri"/>
                <a:hlinkClick r:id="rId2"/>
              </a:rPr>
              <a:t>https://en.wikipedia.org/wiki/Six_Degrees_of_Kevin_Bacon</a:t>
            </a:r>
          </a:p>
          <a:p>
            <a:r>
              <a:rPr lang="en-US" sz="2400" dirty="0">
                <a:cs typeface="Calibri"/>
                <a:hlinkClick r:id="rId3"/>
              </a:rPr>
              <a:t>https://en.wikipedia.org/wiki/Shortest_path_problem#Undirected_graph</a:t>
            </a:r>
          </a:p>
          <a:p>
            <a:r>
              <a:rPr lang="en-US" sz="2400" dirty="0">
                <a:cs typeface="Calibri"/>
                <a:hlinkClick r:id="rId4"/>
              </a:rPr>
              <a:t>https://en.wikipedia.org/wiki/Floyd%E2%80%93Warshall_algorithm</a:t>
            </a:r>
          </a:p>
          <a:p>
            <a:r>
              <a:rPr lang="en-US" sz="2000" dirty="0">
                <a:cs typeface="Calibri"/>
                <a:hlinkClick r:id="rId5"/>
              </a:rPr>
              <a:t>https://networkx.github.io/documentation/stable/reference/algorithms/shortest_paths.html</a:t>
            </a:r>
          </a:p>
          <a:p>
            <a:endParaRPr lang="en-US" sz="2000" dirty="0">
              <a:cs typeface="Calibri"/>
            </a:endParaRPr>
          </a:p>
        </p:txBody>
      </p:sp>
    </p:spTree>
    <p:extLst>
      <p:ext uri="{BB962C8B-B14F-4D97-AF65-F5344CB8AC3E}">
        <p14:creationId xmlns:p14="http://schemas.microsoft.com/office/powerpoint/2010/main" val="4212451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609AD79-DAB3-40FA-BDAA-7FDB7069443A}"/>
              </a:ext>
            </a:extLst>
          </p:cNvPr>
          <p:cNvSpPr>
            <a:spLocks noGrp="1"/>
          </p:cNvSpPr>
          <p:nvPr>
            <p:ph type="title"/>
          </p:nvPr>
        </p:nvSpPr>
        <p:spPr>
          <a:xfrm>
            <a:off x="640079" y="2053641"/>
            <a:ext cx="3927257" cy="2760098"/>
          </a:xfrm>
        </p:spPr>
        <p:txBody>
          <a:bodyPr>
            <a:normAutofit/>
          </a:bodyPr>
          <a:lstStyle/>
          <a:p>
            <a:r>
              <a:rPr lang="en-US">
                <a:solidFill>
                  <a:srgbClr val="FFFFFF"/>
                </a:solidFill>
                <a:cs typeface="Calibri Light"/>
              </a:rPr>
              <a:t>Directed Graphs</a:t>
            </a:r>
            <a:endParaRPr lang="en-US">
              <a:solidFill>
                <a:srgbClr val="FFFFFF"/>
              </a:solidFill>
            </a:endParaRPr>
          </a:p>
        </p:txBody>
      </p:sp>
      <p:sp>
        <p:nvSpPr>
          <p:cNvPr id="3" name="Content Placeholder 2">
            <a:extLst>
              <a:ext uri="{FF2B5EF4-FFF2-40B4-BE49-F238E27FC236}">
                <a16:creationId xmlns:a16="http://schemas.microsoft.com/office/drawing/2014/main" id="{231EF1F0-BE34-4827-9BBA-86CE8DA5F80A}"/>
              </a:ext>
            </a:extLst>
          </p:cNvPr>
          <p:cNvSpPr>
            <a:spLocks noGrp="1"/>
          </p:cNvSpPr>
          <p:nvPr>
            <p:ph idx="1"/>
          </p:nvPr>
        </p:nvSpPr>
        <p:spPr>
          <a:xfrm>
            <a:off x="6090574" y="801866"/>
            <a:ext cx="5306084" cy="5230634"/>
          </a:xfrm>
        </p:spPr>
        <p:txBody>
          <a:bodyPr anchor="ctr">
            <a:normAutofit/>
          </a:bodyPr>
          <a:lstStyle/>
          <a:p>
            <a:r>
              <a:rPr lang="en-US" sz="2400" strike="sngStrike" dirty="0">
                <a:solidFill>
                  <a:srgbClr val="000000"/>
                </a:solidFill>
                <a:cs typeface="Calibri"/>
              </a:rPr>
              <a:t>Addressing points from week 11</a:t>
            </a:r>
          </a:p>
          <a:p>
            <a:r>
              <a:rPr lang="en-US" sz="2400" strike="sngStrike" dirty="0">
                <a:solidFill>
                  <a:srgbClr val="000000"/>
                </a:solidFill>
                <a:cs typeface="Calibri"/>
              </a:rPr>
              <a:t>Introduction to Graphs</a:t>
            </a:r>
          </a:p>
          <a:p>
            <a:r>
              <a:rPr lang="en-US" sz="2400" strike="sngStrike" dirty="0">
                <a:solidFill>
                  <a:srgbClr val="000000"/>
                </a:solidFill>
                <a:cs typeface="Calibri"/>
              </a:rPr>
              <a:t>Graph visualization</a:t>
            </a:r>
          </a:p>
          <a:p>
            <a:r>
              <a:rPr lang="en-US" sz="2400" dirty="0">
                <a:solidFill>
                  <a:srgbClr val="000000"/>
                </a:solidFill>
                <a:highlight>
                  <a:srgbClr val="FFFF00"/>
                </a:highlight>
                <a:cs typeface="Calibri"/>
              </a:rPr>
              <a:t>Directed Graphs</a:t>
            </a:r>
          </a:p>
          <a:p>
            <a:r>
              <a:rPr lang="en-US" sz="2400" dirty="0">
                <a:solidFill>
                  <a:srgbClr val="000000"/>
                </a:solidFill>
                <a:cs typeface="Calibri"/>
              </a:rPr>
              <a:t>Weighted Graphs</a:t>
            </a:r>
            <a:endParaRPr lang="en-US" sz="2400" dirty="0">
              <a:cs typeface="Calibri"/>
            </a:endParaRPr>
          </a:p>
          <a:p>
            <a:r>
              <a:rPr lang="en-US" sz="2400" dirty="0">
                <a:solidFill>
                  <a:srgbClr val="000000"/>
                </a:solidFill>
                <a:cs typeface="Calibri"/>
              </a:rPr>
              <a:t>Homework</a:t>
            </a:r>
          </a:p>
          <a:p>
            <a:r>
              <a:rPr lang="en-US" dirty="0">
                <a:solidFill>
                  <a:srgbClr val="000000"/>
                </a:solidFill>
                <a:cs typeface="Calibri"/>
              </a:rPr>
              <a:t>Elevator pitch</a:t>
            </a:r>
          </a:p>
          <a:p>
            <a:endParaRPr lang="en-US" dirty="0"/>
          </a:p>
        </p:txBody>
      </p:sp>
    </p:spTree>
    <p:extLst>
      <p:ext uri="{BB962C8B-B14F-4D97-AF65-F5344CB8AC3E}">
        <p14:creationId xmlns:p14="http://schemas.microsoft.com/office/powerpoint/2010/main" val="3344065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EE47E-7D6C-4C47-A27C-37D2C2BD6F36}"/>
              </a:ext>
            </a:extLst>
          </p:cNvPr>
          <p:cNvSpPr>
            <a:spLocks noGrp="1"/>
          </p:cNvSpPr>
          <p:nvPr>
            <p:ph type="title"/>
          </p:nvPr>
        </p:nvSpPr>
        <p:spPr/>
        <p:txBody>
          <a:bodyPr/>
          <a:lstStyle/>
          <a:p>
            <a:r>
              <a:rPr lang="en-US" dirty="0">
                <a:cs typeface="Calibri Light"/>
              </a:rPr>
              <a:t>What you want to know more about?</a:t>
            </a:r>
            <a:endParaRPr lang="en-US" dirty="0"/>
          </a:p>
        </p:txBody>
      </p:sp>
      <p:sp>
        <p:nvSpPr>
          <p:cNvPr id="3" name="Content Placeholder 2">
            <a:extLst>
              <a:ext uri="{FF2B5EF4-FFF2-40B4-BE49-F238E27FC236}">
                <a16:creationId xmlns:a16="http://schemas.microsoft.com/office/drawing/2014/main" id="{636AC568-DBCD-4F4D-A7A9-94203CC3F91B}"/>
              </a:ext>
            </a:extLst>
          </p:cNvPr>
          <p:cNvSpPr>
            <a:spLocks noGrp="1"/>
          </p:cNvSpPr>
          <p:nvPr>
            <p:ph idx="1"/>
          </p:nvPr>
        </p:nvSpPr>
        <p:spPr>
          <a:xfrm>
            <a:off x="889000" y="2511425"/>
            <a:ext cx="10515600" cy="4351338"/>
          </a:xfrm>
        </p:spPr>
        <p:txBody>
          <a:bodyPr vert="horz" lIns="91440" tIns="45720" rIns="91440" bIns="45720" rtlCol="0" anchor="t">
            <a:normAutofit/>
          </a:bodyPr>
          <a:lstStyle/>
          <a:p>
            <a:pPr marL="0" indent="0">
              <a:buNone/>
            </a:pPr>
            <a:r>
              <a:rPr lang="en-US" dirty="0">
                <a:cs typeface="Calibri"/>
              </a:rPr>
              <a:t>Basic visualization use in Python</a:t>
            </a:r>
            <a:endParaRPr lang="en-US" dirty="0"/>
          </a:p>
          <a:p>
            <a:r>
              <a:rPr lang="en-US" sz="2000" dirty="0">
                <a:cs typeface="Calibri"/>
              </a:rPr>
              <a:t>https://jakevdp.github.io/PythonDataScienceHandbook/04.01-simple-line-plots.html</a:t>
            </a:r>
            <a:endParaRPr lang="en-US">
              <a:cs typeface="Calibri"/>
            </a:endParaRPr>
          </a:p>
          <a:p>
            <a:endParaRPr lang="en-US" dirty="0">
              <a:cs typeface="Calibri"/>
            </a:endParaRPr>
          </a:p>
          <a:p>
            <a:pPr marL="0" indent="0">
              <a:buNone/>
            </a:pPr>
            <a:r>
              <a:rPr lang="en-US">
                <a:cs typeface="Calibri"/>
              </a:rPr>
              <a:t>Gallery of what's possible in visualizations</a:t>
            </a:r>
          </a:p>
          <a:p>
            <a:r>
              <a:rPr lang="en-US" dirty="0">
                <a:cs typeface="Calibri"/>
              </a:rPr>
              <a:t>https://matplotlib.org/gallery.html</a:t>
            </a:r>
          </a:p>
          <a:p>
            <a:endParaRPr lang="en-US" dirty="0">
              <a:cs typeface="Calibri"/>
            </a:endParaRPr>
          </a:p>
          <a:p>
            <a:pPr marL="0" indent="0">
              <a:buNone/>
            </a:pPr>
            <a:r>
              <a:rPr lang="en-US" dirty="0">
                <a:cs typeface="Calibri"/>
              </a:rPr>
              <a:t>Fancy visualizations</a:t>
            </a:r>
          </a:p>
          <a:p>
            <a:r>
              <a:rPr lang="en-US" dirty="0">
                <a:cs typeface="Calibri"/>
              </a:rPr>
              <a:t>https://www.makeovermonday.co.uk/makeovers/</a:t>
            </a:r>
          </a:p>
        </p:txBody>
      </p:sp>
      <p:sp>
        <p:nvSpPr>
          <p:cNvPr id="4" name="TextBox 3">
            <a:extLst>
              <a:ext uri="{FF2B5EF4-FFF2-40B4-BE49-F238E27FC236}">
                <a16:creationId xmlns:a16="http://schemas.microsoft.com/office/drawing/2014/main" id="{91048598-1A9F-4313-8981-1C831A69A0CD}"/>
              </a:ext>
            </a:extLst>
          </p:cNvPr>
          <p:cNvSpPr txBox="1"/>
          <p:nvPr/>
        </p:nvSpPr>
        <p:spPr>
          <a:xfrm>
            <a:off x="381000" y="20955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 example,</a:t>
            </a:r>
          </a:p>
        </p:txBody>
      </p:sp>
    </p:spTree>
    <p:extLst>
      <p:ext uri="{BB962C8B-B14F-4D97-AF65-F5344CB8AC3E}">
        <p14:creationId xmlns:p14="http://schemas.microsoft.com/office/powerpoint/2010/main" val="150900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1DCF-11E8-4AF0-A983-57F0206B1C55}"/>
              </a:ext>
            </a:extLst>
          </p:cNvPr>
          <p:cNvSpPr>
            <a:spLocks noGrp="1"/>
          </p:cNvSpPr>
          <p:nvPr>
            <p:ph type="title"/>
          </p:nvPr>
        </p:nvSpPr>
        <p:spPr/>
        <p:txBody>
          <a:bodyPr/>
          <a:lstStyle/>
          <a:p>
            <a:r>
              <a:rPr lang="en-US" dirty="0">
                <a:cs typeface="Calibri Light"/>
                <a:hlinkClick r:id="rId3"/>
              </a:rPr>
              <a:t>Directed Graph</a:t>
            </a:r>
            <a:r>
              <a:rPr lang="en-US" dirty="0">
                <a:cs typeface="Calibri Light"/>
              </a:rPr>
              <a:t>: edges with direction</a:t>
            </a:r>
            <a:endParaRPr lang="en-US" dirty="0"/>
          </a:p>
        </p:txBody>
      </p:sp>
      <p:sp>
        <p:nvSpPr>
          <p:cNvPr id="4" name="Oval 3">
            <a:extLst>
              <a:ext uri="{FF2B5EF4-FFF2-40B4-BE49-F238E27FC236}">
                <a16:creationId xmlns:a16="http://schemas.microsoft.com/office/drawing/2014/main" id="{A6A9E28E-3FFA-4D05-85C9-5F044C49E73D}"/>
              </a:ext>
            </a:extLst>
          </p:cNvPr>
          <p:cNvSpPr/>
          <p:nvPr/>
        </p:nvSpPr>
        <p:spPr>
          <a:xfrm>
            <a:off x="771832" y="411479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5" name="Oval 4">
            <a:extLst>
              <a:ext uri="{FF2B5EF4-FFF2-40B4-BE49-F238E27FC236}">
                <a16:creationId xmlns:a16="http://schemas.microsoft.com/office/drawing/2014/main" id="{FD1CF9DF-7A70-48DF-85EE-A4CCAD8E8EF0}"/>
              </a:ext>
            </a:extLst>
          </p:cNvPr>
          <p:cNvSpPr/>
          <p:nvPr/>
        </p:nvSpPr>
        <p:spPr>
          <a:xfrm>
            <a:off x="3352798" y="2578508"/>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a:t>
            </a:r>
            <a:endParaRPr lang="en-US"/>
          </a:p>
        </p:txBody>
      </p:sp>
      <p:sp>
        <p:nvSpPr>
          <p:cNvPr id="6" name="Oval 5">
            <a:extLst>
              <a:ext uri="{FF2B5EF4-FFF2-40B4-BE49-F238E27FC236}">
                <a16:creationId xmlns:a16="http://schemas.microsoft.com/office/drawing/2014/main" id="{F7CB55C1-06BA-41B2-9B3E-3D8D15CD7276}"/>
              </a:ext>
            </a:extLst>
          </p:cNvPr>
          <p:cNvSpPr/>
          <p:nvPr/>
        </p:nvSpPr>
        <p:spPr>
          <a:xfrm>
            <a:off x="1128250" y="164444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sp>
        <p:nvSpPr>
          <p:cNvPr id="7" name="Oval 6">
            <a:extLst>
              <a:ext uri="{FF2B5EF4-FFF2-40B4-BE49-F238E27FC236}">
                <a16:creationId xmlns:a16="http://schemas.microsoft.com/office/drawing/2014/main" id="{CE8A51D5-0F4E-4B19-8C19-30AC7D435E4A}"/>
              </a:ext>
            </a:extLst>
          </p:cNvPr>
          <p:cNvSpPr/>
          <p:nvPr/>
        </p:nvSpPr>
        <p:spPr>
          <a:xfrm>
            <a:off x="1681315" y="2418734"/>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t>
            </a:r>
            <a:endParaRPr lang="en-US"/>
          </a:p>
        </p:txBody>
      </p:sp>
      <p:sp>
        <p:nvSpPr>
          <p:cNvPr id="8" name="Oval 7">
            <a:extLst>
              <a:ext uri="{FF2B5EF4-FFF2-40B4-BE49-F238E27FC236}">
                <a16:creationId xmlns:a16="http://schemas.microsoft.com/office/drawing/2014/main" id="{C322E5DB-14DF-472B-AA02-90ADD6EBC127}"/>
              </a:ext>
            </a:extLst>
          </p:cNvPr>
          <p:cNvSpPr/>
          <p:nvPr/>
        </p:nvSpPr>
        <p:spPr>
          <a:xfrm>
            <a:off x="2455605" y="3291347"/>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9" name="Oval 8">
            <a:extLst>
              <a:ext uri="{FF2B5EF4-FFF2-40B4-BE49-F238E27FC236}">
                <a16:creationId xmlns:a16="http://schemas.microsoft.com/office/drawing/2014/main" id="{F3BFF0EF-73D4-4726-8A5E-118AAD98276E}"/>
              </a:ext>
            </a:extLst>
          </p:cNvPr>
          <p:cNvSpPr/>
          <p:nvPr/>
        </p:nvSpPr>
        <p:spPr>
          <a:xfrm>
            <a:off x="2984089" y="1693605"/>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10" name="Oval 9">
            <a:extLst>
              <a:ext uri="{FF2B5EF4-FFF2-40B4-BE49-F238E27FC236}">
                <a16:creationId xmlns:a16="http://schemas.microsoft.com/office/drawing/2014/main" id="{03085622-605D-459E-84D9-8CE55DC4AE7F}"/>
              </a:ext>
            </a:extLst>
          </p:cNvPr>
          <p:cNvSpPr/>
          <p:nvPr/>
        </p:nvSpPr>
        <p:spPr>
          <a:xfrm>
            <a:off x="3955025" y="311928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K</a:t>
            </a:r>
            <a:endParaRPr lang="en-US"/>
          </a:p>
        </p:txBody>
      </p:sp>
      <p:sp>
        <p:nvSpPr>
          <p:cNvPr id="11" name="Oval 10">
            <a:extLst>
              <a:ext uri="{FF2B5EF4-FFF2-40B4-BE49-F238E27FC236}">
                <a16:creationId xmlns:a16="http://schemas.microsoft.com/office/drawing/2014/main" id="{A49D454A-901E-427D-933F-E88647259FEA}"/>
              </a:ext>
            </a:extLst>
          </p:cNvPr>
          <p:cNvSpPr/>
          <p:nvPr/>
        </p:nvSpPr>
        <p:spPr>
          <a:xfrm>
            <a:off x="4409767" y="185337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J</a:t>
            </a:r>
            <a:endParaRPr lang="en-US"/>
          </a:p>
        </p:txBody>
      </p:sp>
      <p:sp>
        <p:nvSpPr>
          <p:cNvPr id="12" name="Oval 11">
            <a:extLst>
              <a:ext uri="{FF2B5EF4-FFF2-40B4-BE49-F238E27FC236}">
                <a16:creationId xmlns:a16="http://schemas.microsoft.com/office/drawing/2014/main" id="{0176FAEA-6EA8-4EFF-9DB9-0A96595CB481}"/>
              </a:ext>
            </a:extLst>
          </p:cNvPr>
          <p:cNvSpPr/>
          <p:nvPr/>
        </p:nvSpPr>
        <p:spPr>
          <a:xfrm>
            <a:off x="3574025" y="418854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t>
            </a:r>
            <a:endParaRPr lang="en-US"/>
          </a:p>
        </p:txBody>
      </p:sp>
      <p:sp>
        <p:nvSpPr>
          <p:cNvPr id="13" name="Oval 12">
            <a:extLst>
              <a:ext uri="{FF2B5EF4-FFF2-40B4-BE49-F238E27FC236}">
                <a16:creationId xmlns:a16="http://schemas.microsoft.com/office/drawing/2014/main" id="{6081893C-D380-4C92-9FF0-4B2D6A6DE444}"/>
              </a:ext>
            </a:extLst>
          </p:cNvPr>
          <p:cNvSpPr/>
          <p:nvPr/>
        </p:nvSpPr>
        <p:spPr>
          <a:xfrm>
            <a:off x="1816508" y="4028766"/>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14" name="Oval 13">
            <a:extLst>
              <a:ext uri="{FF2B5EF4-FFF2-40B4-BE49-F238E27FC236}">
                <a16:creationId xmlns:a16="http://schemas.microsoft.com/office/drawing/2014/main" id="{45F45CC5-9636-42A3-BB41-E027CD2F3534}"/>
              </a:ext>
            </a:extLst>
          </p:cNvPr>
          <p:cNvSpPr/>
          <p:nvPr/>
        </p:nvSpPr>
        <p:spPr>
          <a:xfrm>
            <a:off x="907024" y="303325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t>
            </a:r>
            <a:endParaRPr lang="en-US"/>
          </a:p>
        </p:txBody>
      </p:sp>
      <p:cxnSp>
        <p:nvCxnSpPr>
          <p:cNvPr id="15" name="Straight Arrow Connector 14">
            <a:extLst>
              <a:ext uri="{FF2B5EF4-FFF2-40B4-BE49-F238E27FC236}">
                <a16:creationId xmlns:a16="http://schemas.microsoft.com/office/drawing/2014/main" id="{E091D5E6-4921-4AE1-9C07-DA1684ADEAC3}"/>
              </a:ext>
            </a:extLst>
          </p:cNvPr>
          <p:cNvCxnSpPr/>
          <p:nvPr/>
        </p:nvCxnSpPr>
        <p:spPr>
          <a:xfrm>
            <a:off x="1484670" y="1988573"/>
            <a:ext cx="299884" cy="447368"/>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32DA13-1A51-4A6B-8136-C38A8861AA17}"/>
              </a:ext>
            </a:extLst>
          </p:cNvPr>
          <p:cNvCxnSpPr>
            <a:cxnSpLocks/>
          </p:cNvCxnSpPr>
          <p:nvPr/>
        </p:nvCxnSpPr>
        <p:spPr>
          <a:xfrm>
            <a:off x="1288025" y="3266766"/>
            <a:ext cx="619432" cy="717755"/>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B8395F-FAA2-449D-B74A-DCC4678BFE3C}"/>
              </a:ext>
            </a:extLst>
          </p:cNvPr>
          <p:cNvCxnSpPr>
            <a:cxnSpLocks/>
          </p:cNvCxnSpPr>
          <p:nvPr/>
        </p:nvCxnSpPr>
        <p:spPr>
          <a:xfrm flipH="1">
            <a:off x="4242618" y="2295832"/>
            <a:ext cx="326922" cy="80378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FDE0CF-36DC-4D6B-9854-6CDDA9A61F87}"/>
              </a:ext>
            </a:extLst>
          </p:cNvPr>
          <p:cNvCxnSpPr>
            <a:cxnSpLocks/>
          </p:cNvCxnSpPr>
          <p:nvPr/>
        </p:nvCxnSpPr>
        <p:spPr>
          <a:xfrm>
            <a:off x="3291348" y="2148347"/>
            <a:ext cx="299884" cy="447368"/>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FB0731-FF45-4A3C-940B-D03FAC0F78ED}"/>
              </a:ext>
            </a:extLst>
          </p:cNvPr>
          <p:cNvCxnSpPr>
            <a:cxnSpLocks/>
          </p:cNvCxnSpPr>
          <p:nvPr/>
        </p:nvCxnSpPr>
        <p:spPr>
          <a:xfrm>
            <a:off x="2873476" y="3574024"/>
            <a:ext cx="730045" cy="644013"/>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81A468-49BB-4469-A314-ADB5578C4687}"/>
              </a:ext>
            </a:extLst>
          </p:cNvPr>
          <p:cNvCxnSpPr>
            <a:cxnSpLocks/>
          </p:cNvCxnSpPr>
          <p:nvPr/>
        </p:nvCxnSpPr>
        <p:spPr>
          <a:xfrm flipH="1">
            <a:off x="2202424" y="3352798"/>
            <a:ext cx="1728018" cy="77920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AA6FB6-9C03-457D-B236-6CF18EF57B08}"/>
              </a:ext>
            </a:extLst>
          </p:cNvPr>
          <p:cNvCxnSpPr>
            <a:cxnSpLocks/>
          </p:cNvCxnSpPr>
          <p:nvPr/>
        </p:nvCxnSpPr>
        <p:spPr>
          <a:xfrm flipH="1">
            <a:off x="1194617" y="2074605"/>
            <a:ext cx="1887793" cy="2143432"/>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EF7E37-CDC8-4265-8D9C-41B0E3778374}"/>
              </a:ext>
            </a:extLst>
          </p:cNvPr>
          <p:cNvCxnSpPr>
            <a:cxnSpLocks/>
          </p:cNvCxnSpPr>
          <p:nvPr/>
        </p:nvCxnSpPr>
        <p:spPr>
          <a:xfrm flipV="1">
            <a:off x="1410927" y="2804651"/>
            <a:ext cx="1983658" cy="400663"/>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714B327-0D6E-4279-8E20-E829E9099162}"/>
              </a:ext>
            </a:extLst>
          </p:cNvPr>
          <p:cNvCxnSpPr>
            <a:cxnSpLocks/>
          </p:cNvCxnSpPr>
          <p:nvPr/>
        </p:nvCxnSpPr>
        <p:spPr>
          <a:xfrm>
            <a:off x="3854653" y="2900104"/>
            <a:ext cx="154450" cy="174933"/>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8084F3D-6229-4920-BD74-CA6948917853}"/>
              </a:ext>
            </a:extLst>
          </p:cNvPr>
          <p:cNvSpPr txBox="1"/>
          <p:nvPr/>
        </p:nvSpPr>
        <p:spPr>
          <a:xfrm>
            <a:off x="6007100" y="2413000"/>
            <a:ext cx="6324600" cy="236988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Edges can be </a:t>
            </a:r>
            <a:endParaRPr lang="en-US" sz="2800" dirty="0">
              <a:cs typeface="Calibri"/>
            </a:endParaRPr>
          </a:p>
          <a:p>
            <a:pPr marL="285750" indent="-285750">
              <a:buFont typeface="Arial"/>
              <a:buChar char="•"/>
            </a:pPr>
            <a:r>
              <a:rPr lang="en-US" sz="2800" dirty="0"/>
              <a:t>Directionless</a:t>
            </a:r>
            <a:endParaRPr lang="en-US" sz="2800" dirty="0">
              <a:cs typeface="Calibri"/>
            </a:endParaRPr>
          </a:p>
          <a:p>
            <a:pPr marL="285750" indent="-285750">
              <a:buFont typeface="Arial"/>
              <a:buChar char="•"/>
            </a:pPr>
            <a:r>
              <a:rPr lang="en-US" sz="2800" dirty="0">
                <a:cs typeface="Calibri"/>
              </a:rPr>
              <a:t>single direction</a:t>
            </a:r>
          </a:p>
          <a:p>
            <a:pPr marL="285750" indent="-285750">
              <a:buFont typeface="Arial"/>
              <a:buChar char="•"/>
            </a:pPr>
            <a:r>
              <a:rPr lang="en-US" sz="2800" dirty="0">
                <a:cs typeface="Calibri"/>
              </a:rPr>
              <a:t>both directions</a:t>
            </a:r>
          </a:p>
          <a:p>
            <a:pPr marL="285750" indent="-285750">
              <a:buFont typeface="Arial"/>
              <a:buChar char="•"/>
            </a:pPr>
            <a:endParaRPr lang="en-US" dirty="0">
              <a:cs typeface="Calibri"/>
            </a:endParaRPr>
          </a:p>
          <a:p>
            <a:r>
              <a:rPr lang="en-US" dirty="0">
                <a:cs typeface="Calibri"/>
              </a:rPr>
              <a:t>What is "correct" depends on what the graph is describing</a:t>
            </a:r>
          </a:p>
        </p:txBody>
      </p:sp>
    </p:spTree>
    <p:extLst>
      <p:ext uri="{BB962C8B-B14F-4D97-AF65-F5344CB8AC3E}">
        <p14:creationId xmlns:p14="http://schemas.microsoft.com/office/powerpoint/2010/main" val="1075387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6CE-E3B3-493E-99A6-6E16009DB576}"/>
              </a:ext>
            </a:extLst>
          </p:cNvPr>
          <p:cNvSpPr>
            <a:spLocks noGrp="1"/>
          </p:cNvSpPr>
          <p:nvPr>
            <p:ph type="title"/>
          </p:nvPr>
        </p:nvSpPr>
        <p:spPr/>
        <p:txBody>
          <a:bodyPr/>
          <a:lstStyle/>
          <a:p>
            <a:r>
              <a:rPr lang="en-US">
                <a:cs typeface="Calibri Light"/>
              </a:rPr>
              <a:t>Example application of directed graph</a:t>
            </a:r>
            <a:endParaRPr lang="en-US"/>
          </a:p>
        </p:txBody>
      </p:sp>
      <p:sp>
        <p:nvSpPr>
          <p:cNvPr id="3" name="Content Placeholder 2">
            <a:extLst>
              <a:ext uri="{FF2B5EF4-FFF2-40B4-BE49-F238E27FC236}">
                <a16:creationId xmlns:a16="http://schemas.microsoft.com/office/drawing/2014/main" id="{A7997B1B-879E-45F4-A050-75ACDF608929}"/>
              </a:ext>
            </a:extLst>
          </p:cNvPr>
          <p:cNvSpPr>
            <a:spLocks noGrp="1"/>
          </p:cNvSpPr>
          <p:nvPr>
            <p:ph idx="1"/>
          </p:nvPr>
        </p:nvSpPr>
        <p:spPr/>
        <p:txBody>
          <a:bodyPr vert="horz" lIns="91440" tIns="45720" rIns="91440" bIns="45720" rtlCol="0" anchor="t">
            <a:normAutofit/>
          </a:bodyPr>
          <a:lstStyle/>
          <a:p>
            <a:r>
              <a:rPr lang="en-US" dirty="0">
                <a:cs typeface="Calibri"/>
              </a:rPr>
              <a:t>Folders and files</a:t>
            </a:r>
          </a:p>
          <a:p>
            <a:pPr lvl="1"/>
            <a:r>
              <a:rPr lang="en-US" i="1" dirty="0">
                <a:highlight>
                  <a:srgbClr val="00FFFF"/>
                </a:highlight>
                <a:cs typeface="Calibri"/>
              </a:rPr>
              <a:t>Demo</a:t>
            </a:r>
            <a:r>
              <a:rPr lang="en-US" dirty="0">
                <a:cs typeface="Calibri"/>
              </a:rPr>
              <a:t>: </a:t>
            </a:r>
            <a:r>
              <a:rPr lang="en-US" dirty="0" err="1">
                <a:latin typeface="Courier New"/>
                <a:cs typeface="Calibri"/>
              </a:rPr>
              <a:t>Pycallgraph.ipynb</a:t>
            </a:r>
            <a:endParaRPr lang="en-US" dirty="0">
              <a:latin typeface="Courier New"/>
              <a:cs typeface="Calibri"/>
            </a:endParaRPr>
          </a:p>
          <a:p>
            <a:pPr lvl="1"/>
            <a:r>
              <a:rPr lang="en-US" i="1" dirty="0">
                <a:highlight>
                  <a:srgbClr val="00FFFF"/>
                </a:highlight>
                <a:cs typeface="Calibri"/>
              </a:rPr>
              <a:t>Demo</a:t>
            </a:r>
            <a:r>
              <a:rPr lang="en-US" dirty="0">
                <a:cs typeface="Calibri"/>
              </a:rPr>
              <a:t>: </a:t>
            </a:r>
            <a:r>
              <a:rPr lang="en-US" dirty="0" err="1">
                <a:latin typeface="Courier New"/>
                <a:cs typeface="Calibri"/>
              </a:rPr>
              <a:t>files_and_folders.ipynb</a:t>
            </a:r>
            <a:endParaRPr lang="en-US" dirty="0">
              <a:latin typeface="Courier New"/>
              <a:cs typeface="Courier New"/>
            </a:endParaRPr>
          </a:p>
          <a:p>
            <a:pPr lvl="1"/>
            <a:endParaRPr lang="en-US" dirty="0">
              <a:cs typeface="Calibri"/>
            </a:endParaRPr>
          </a:p>
          <a:p>
            <a:pPr lvl="1"/>
            <a:endParaRPr lang="en-US" dirty="0">
              <a:cs typeface="Calibri"/>
            </a:endParaRPr>
          </a:p>
        </p:txBody>
      </p:sp>
    </p:spTree>
    <p:extLst>
      <p:ext uri="{BB962C8B-B14F-4D97-AF65-F5344CB8AC3E}">
        <p14:creationId xmlns:p14="http://schemas.microsoft.com/office/powerpoint/2010/main" val="1230110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396DF-4383-44A1-9FB0-6C946F486EA7}"/>
              </a:ext>
            </a:extLst>
          </p:cNvPr>
          <p:cNvSpPr>
            <a:spLocks noGrp="1"/>
          </p:cNvSpPr>
          <p:nvPr>
            <p:ph type="title"/>
          </p:nvPr>
        </p:nvSpPr>
        <p:spPr>
          <a:xfrm>
            <a:off x="838201" y="345810"/>
            <a:ext cx="5120561" cy="1325563"/>
          </a:xfrm>
        </p:spPr>
        <p:txBody>
          <a:bodyPr>
            <a:normAutofit/>
          </a:bodyPr>
          <a:lstStyle/>
          <a:p>
            <a:r>
              <a:rPr lang="en-US" dirty="0">
                <a:cs typeface="Calibri Light"/>
              </a:rPr>
              <a:t>Use case for a graph of web links</a:t>
            </a:r>
            <a:endParaRPr lang="en-US" dirty="0"/>
          </a:p>
        </p:txBody>
      </p:sp>
      <p:sp>
        <p:nvSpPr>
          <p:cNvPr id="3" name="Content Placeholder 2">
            <a:extLst>
              <a:ext uri="{FF2B5EF4-FFF2-40B4-BE49-F238E27FC236}">
                <a16:creationId xmlns:a16="http://schemas.microsoft.com/office/drawing/2014/main" id="{F6E5CFB4-C18B-4783-9860-C603B52BC8E2}"/>
              </a:ext>
            </a:extLst>
          </p:cNvPr>
          <p:cNvSpPr>
            <a:spLocks noGrp="1"/>
          </p:cNvSpPr>
          <p:nvPr>
            <p:ph idx="1"/>
          </p:nvPr>
        </p:nvSpPr>
        <p:spPr>
          <a:xfrm>
            <a:off x="838201" y="1825625"/>
            <a:ext cx="5092194" cy="4351338"/>
          </a:xfrm>
        </p:spPr>
        <p:txBody>
          <a:bodyPr vert="horz" lIns="91440" tIns="45720" rIns="91440" bIns="45720" rtlCol="0">
            <a:normAutofit/>
          </a:bodyPr>
          <a:lstStyle/>
          <a:p>
            <a:r>
              <a:rPr lang="en-US" sz="1700" dirty="0">
                <a:cs typeface="Calibri"/>
                <a:hlinkClick r:id="rId3"/>
              </a:rPr>
              <a:t>https://en.wikipedia.org/wiki/PageRank</a:t>
            </a:r>
            <a:endParaRPr lang="en-US" sz="1700" dirty="0">
              <a:cs typeface="Calibri"/>
            </a:endParaRPr>
          </a:p>
          <a:p>
            <a:endParaRPr lang="en-US" sz="1700" dirty="0">
              <a:cs typeface="Calibri"/>
            </a:endParaRPr>
          </a:p>
          <a:p>
            <a:endParaRPr lang="en-US" sz="1700" dirty="0">
              <a:cs typeface="Calibri"/>
            </a:endParaRPr>
          </a:p>
          <a:p>
            <a:endParaRPr lang="en-US" sz="1700" dirty="0">
              <a:cs typeface="Calibri"/>
            </a:endParaRPr>
          </a:p>
          <a:p>
            <a:pPr marL="0" indent="0">
              <a:buNone/>
            </a:pPr>
            <a:r>
              <a:rPr lang="en-US" sz="1700" dirty="0">
                <a:ea typeface="+mn-lt"/>
                <a:cs typeface="+mn-lt"/>
              </a:rPr>
              <a:t>Websites to make a graph of</a:t>
            </a:r>
          </a:p>
          <a:p>
            <a:pPr lvl="1"/>
            <a:r>
              <a:rPr lang="en-US" sz="1700" dirty="0">
                <a:ea typeface="+mn-lt"/>
                <a:cs typeface="+mn-lt"/>
                <a:hlinkClick r:id="rId4"/>
              </a:rPr>
              <a:t>https://scrapethissite.com/</a:t>
            </a:r>
            <a:endParaRPr lang="en-US" sz="1700" dirty="0">
              <a:ea typeface="+mn-lt"/>
              <a:cs typeface="+mn-lt"/>
            </a:endParaRPr>
          </a:p>
          <a:p>
            <a:pPr lvl="1"/>
            <a:r>
              <a:rPr lang="en-US" sz="1700" dirty="0">
                <a:ea typeface="+mn-lt"/>
                <a:cs typeface="+mn-lt"/>
                <a:hlinkClick r:id="rId5"/>
              </a:rPr>
              <a:t>http://toscrape.com/</a:t>
            </a:r>
            <a:endParaRPr lang="en-US" sz="1700" dirty="0">
              <a:ea typeface="+mn-lt"/>
              <a:cs typeface="+mn-lt"/>
            </a:endParaRPr>
          </a:p>
          <a:p>
            <a:pPr marL="0" indent="0">
              <a:buNone/>
            </a:pPr>
            <a:r>
              <a:rPr lang="en-US" sz="1700" dirty="0">
                <a:ea typeface="+mn-lt"/>
                <a:cs typeface="+mn-lt"/>
              </a:rPr>
              <a:t>You have the tools – </a:t>
            </a:r>
            <a:r>
              <a:rPr lang="en-US" sz="1700" dirty="0" err="1">
                <a:ea typeface="+mn-lt"/>
                <a:cs typeface="+mn-lt"/>
              </a:rPr>
              <a:t>wget</a:t>
            </a:r>
            <a:r>
              <a:rPr lang="en-US" sz="1700" dirty="0">
                <a:ea typeface="+mn-lt"/>
                <a:cs typeface="+mn-lt"/>
              </a:rPr>
              <a:t>, curl, scrapy</a:t>
            </a:r>
          </a:p>
          <a:p>
            <a:endParaRPr lang="en-US" sz="1700" dirty="0">
              <a:cs typeface="Calibri"/>
            </a:endParaRPr>
          </a:p>
          <a:p>
            <a:endParaRPr lang="en-US" sz="1700" dirty="0">
              <a:cs typeface="Calibri"/>
            </a:endParaRPr>
          </a:p>
        </p:txBody>
      </p:sp>
      <p:sp>
        <p:nvSpPr>
          <p:cNvPr id="73" name="Oval 7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F1F6DA22-B84D-1245-ABB3-99E2F9584B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1" r="13103"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4" descr="A picture containing drawing&#10;&#10;Description generated with very high confidence">
            <a:extLst>
              <a:ext uri="{FF2B5EF4-FFF2-40B4-BE49-F238E27FC236}">
                <a16:creationId xmlns:a16="http://schemas.microsoft.com/office/drawing/2014/main" id="{05C3B151-0FD8-463E-BEF3-5A3B111F3E20}"/>
              </a:ext>
            </a:extLst>
          </p:cNvPr>
          <p:cNvPicPr>
            <a:picLocks noChangeAspect="1"/>
          </p:cNvPicPr>
          <p:nvPr/>
        </p:nvPicPr>
        <p:blipFill rotWithShape="1">
          <a:blip r:embed="rId7"/>
          <a:srcRect l="18160" r="19538" b="3"/>
          <a:stretch/>
        </p:blipFill>
        <p:spPr>
          <a:xfrm>
            <a:off x="6388113" y="220062"/>
            <a:ext cx="3208513" cy="2742273"/>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149712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0D74-E4D2-4BEB-A180-65231926B6FF}"/>
              </a:ext>
            </a:extLst>
          </p:cNvPr>
          <p:cNvSpPr>
            <a:spLocks noGrp="1"/>
          </p:cNvSpPr>
          <p:nvPr>
            <p:ph type="title"/>
          </p:nvPr>
        </p:nvSpPr>
        <p:spPr/>
        <p:txBody>
          <a:bodyPr/>
          <a:lstStyle/>
          <a:p>
            <a:r>
              <a:rPr lang="en-US">
                <a:cs typeface="Calibri Light"/>
              </a:rPr>
              <a:t>Relation between table and directed graph</a:t>
            </a:r>
            <a:endParaRPr lang="en-US"/>
          </a:p>
        </p:txBody>
      </p:sp>
      <p:sp>
        <p:nvSpPr>
          <p:cNvPr id="43" name="Oval 42">
            <a:extLst>
              <a:ext uri="{FF2B5EF4-FFF2-40B4-BE49-F238E27FC236}">
                <a16:creationId xmlns:a16="http://schemas.microsoft.com/office/drawing/2014/main" id="{3826EE4B-D60A-4F1A-93BD-CAA02FE0809D}"/>
              </a:ext>
            </a:extLst>
          </p:cNvPr>
          <p:cNvSpPr/>
          <p:nvPr/>
        </p:nvSpPr>
        <p:spPr>
          <a:xfrm>
            <a:off x="771832" y="410250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45" name="Oval 44">
            <a:extLst>
              <a:ext uri="{FF2B5EF4-FFF2-40B4-BE49-F238E27FC236}">
                <a16:creationId xmlns:a16="http://schemas.microsoft.com/office/drawing/2014/main" id="{5F19F8DD-8A0B-4D2B-BFD6-3583258FB386}"/>
              </a:ext>
            </a:extLst>
          </p:cNvPr>
          <p:cNvSpPr/>
          <p:nvPr/>
        </p:nvSpPr>
        <p:spPr>
          <a:xfrm>
            <a:off x="3352798" y="2566218"/>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a:t>
            </a:r>
            <a:endParaRPr lang="en-US"/>
          </a:p>
        </p:txBody>
      </p:sp>
      <p:sp>
        <p:nvSpPr>
          <p:cNvPr id="47" name="Oval 46">
            <a:extLst>
              <a:ext uri="{FF2B5EF4-FFF2-40B4-BE49-F238E27FC236}">
                <a16:creationId xmlns:a16="http://schemas.microsoft.com/office/drawing/2014/main" id="{215072D1-8103-4C6A-AA83-2CB67EB7D579}"/>
              </a:ext>
            </a:extLst>
          </p:cNvPr>
          <p:cNvSpPr/>
          <p:nvPr/>
        </p:nvSpPr>
        <p:spPr>
          <a:xfrm>
            <a:off x="1128250" y="163215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sp>
        <p:nvSpPr>
          <p:cNvPr id="49" name="Oval 48">
            <a:extLst>
              <a:ext uri="{FF2B5EF4-FFF2-40B4-BE49-F238E27FC236}">
                <a16:creationId xmlns:a16="http://schemas.microsoft.com/office/drawing/2014/main" id="{AEA5A189-FC62-4ABF-8802-80CDEC3CDB45}"/>
              </a:ext>
            </a:extLst>
          </p:cNvPr>
          <p:cNvSpPr/>
          <p:nvPr/>
        </p:nvSpPr>
        <p:spPr>
          <a:xfrm>
            <a:off x="1681315" y="2406444"/>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t>
            </a:r>
            <a:endParaRPr lang="en-US"/>
          </a:p>
        </p:txBody>
      </p:sp>
      <p:sp>
        <p:nvSpPr>
          <p:cNvPr id="51" name="Oval 50">
            <a:extLst>
              <a:ext uri="{FF2B5EF4-FFF2-40B4-BE49-F238E27FC236}">
                <a16:creationId xmlns:a16="http://schemas.microsoft.com/office/drawing/2014/main" id="{DFC3C9B8-705B-48EC-A279-BC1A5112AC00}"/>
              </a:ext>
            </a:extLst>
          </p:cNvPr>
          <p:cNvSpPr/>
          <p:nvPr/>
        </p:nvSpPr>
        <p:spPr>
          <a:xfrm>
            <a:off x="2455605" y="3279057"/>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53" name="Oval 52">
            <a:extLst>
              <a:ext uri="{FF2B5EF4-FFF2-40B4-BE49-F238E27FC236}">
                <a16:creationId xmlns:a16="http://schemas.microsoft.com/office/drawing/2014/main" id="{1DAFA89B-8134-415C-9D44-FEBBB9316392}"/>
              </a:ext>
            </a:extLst>
          </p:cNvPr>
          <p:cNvSpPr/>
          <p:nvPr/>
        </p:nvSpPr>
        <p:spPr>
          <a:xfrm>
            <a:off x="2984089" y="1681315"/>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55" name="Oval 54">
            <a:extLst>
              <a:ext uri="{FF2B5EF4-FFF2-40B4-BE49-F238E27FC236}">
                <a16:creationId xmlns:a16="http://schemas.microsoft.com/office/drawing/2014/main" id="{457EA985-675F-4302-BEA0-4803579BBDCB}"/>
              </a:ext>
            </a:extLst>
          </p:cNvPr>
          <p:cNvSpPr/>
          <p:nvPr/>
        </p:nvSpPr>
        <p:spPr>
          <a:xfrm>
            <a:off x="3955025" y="310699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K</a:t>
            </a:r>
            <a:endParaRPr lang="en-US"/>
          </a:p>
        </p:txBody>
      </p:sp>
      <p:sp>
        <p:nvSpPr>
          <p:cNvPr id="57" name="Oval 56">
            <a:extLst>
              <a:ext uri="{FF2B5EF4-FFF2-40B4-BE49-F238E27FC236}">
                <a16:creationId xmlns:a16="http://schemas.microsoft.com/office/drawing/2014/main" id="{BDA0F7A6-817D-41ED-9547-94C572E44F9D}"/>
              </a:ext>
            </a:extLst>
          </p:cNvPr>
          <p:cNvSpPr/>
          <p:nvPr/>
        </p:nvSpPr>
        <p:spPr>
          <a:xfrm>
            <a:off x="4409767" y="184108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J</a:t>
            </a:r>
            <a:endParaRPr lang="en-US"/>
          </a:p>
        </p:txBody>
      </p:sp>
      <p:sp>
        <p:nvSpPr>
          <p:cNvPr id="59" name="Oval 58">
            <a:extLst>
              <a:ext uri="{FF2B5EF4-FFF2-40B4-BE49-F238E27FC236}">
                <a16:creationId xmlns:a16="http://schemas.microsoft.com/office/drawing/2014/main" id="{0FD2D04F-1489-41C3-A8A9-A01DD665F0A4}"/>
              </a:ext>
            </a:extLst>
          </p:cNvPr>
          <p:cNvSpPr/>
          <p:nvPr/>
        </p:nvSpPr>
        <p:spPr>
          <a:xfrm>
            <a:off x="3574025" y="417625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t>
            </a:r>
            <a:endParaRPr lang="en-US"/>
          </a:p>
        </p:txBody>
      </p:sp>
      <p:sp>
        <p:nvSpPr>
          <p:cNvPr id="61" name="Oval 60">
            <a:extLst>
              <a:ext uri="{FF2B5EF4-FFF2-40B4-BE49-F238E27FC236}">
                <a16:creationId xmlns:a16="http://schemas.microsoft.com/office/drawing/2014/main" id="{3AC95258-01C6-4D65-85F5-06428AC480A9}"/>
              </a:ext>
            </a:extLst>
          </p:cNvPr>
          <p:cNvSpPr/>
          <p:nvPr/>
        </p:nvSpPr>
        <p:spPr>
          <a:xfrm>
            <a:off x="1816508" y="4016476"/>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63" name="Oval 62">
            <a:extLst>
              <a:ext uri="{FF2B5EF4-FFF2-40B4-BE49-F238E27FC236}">
                <a16:creationId xmlns:a16="http://schemas.microsoft.com/office/drawing/2014/main" id="{32828486-E212-4492-AAA0-D8BC3F2740FD}"/>
              </a:ext>
            </a:extLst>
          </p:cNvPr>
          <p:cNvSpPr/>
          <p:nvPr/>
        </p:nvSpPr>
        <p:spPr>
          <a:xfrm>
            <a:off x="907024" y="302096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t>
            </a:r>
            <a:endParaRPr lang="en-US"/>
          </a:p>
        </p:txBody>
      </p:sp>
      <p:cxnSp>
        <p:nvCxnSpPr>
          <p:cNvPr id="65" name="Straight Arrow Connector 64">
            <a:extLst>
              <a:ext uri="{FF2B5EF4-FFF2-40B4-BE49-F238E27FC236}">
                <a16:creationId xmlns:a16="http://schemas.microsoft.com/office/drawing/2014/main" id="{6935B4D2-A5CA-4808-8202-DC133FB5D87F}"/>
              </a:ext>
            </a:extLst>
          </p:cNvPr>
          <p:cNvCxnSpPr/>
          <p:nvPr/>
        </p:nvCxnSpPr>
        <p:spPr>
          <a:xfrm>
            <a:off x="1484670" y="1976283"/>
            <a:ext cx="299884" cy="447368"/>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51BE09-EEC1-4A6C-B2D6-00826AEC8305}"/>
              </a:ext>
            </a:extLst>
          </p:cNvPr>
          <p:cNvCxnSpPr>
            <a:cxnSpLocks/>
          </p:cNvCxnSpPr>
          <p:nvPr/>
        </p:nvCxnSpPr>
        <p:spPr>
          <a:xfrm>
            <a:off x="1288025" y="3254476"/>
            <a:ext cx="619432" cy="717755"/>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5449FC9-C520-478F-832F-79DB2BB34A72}"/>
              </a:ext>
            </a:extLst>
          </p:cNvPr>
          <p:cNvCxnSpPr>
            <a:cxnSpLocks/>
          </p:cNvCxnSpPr>
          <p:nvPr/>
        </p:nvCxnSpPr>
        <p:spPr>
          <a:xfrm flipH="1">
            <a:off x="4242618" y="2283542"/>
            <a:ext cx="326922" cy="80378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087464A-5457-4669-BB42-2ADA3336C3E4}"/>
              </a:ext>
            </a:extLst>
          </p:cNvPr>
          <p:cNvCxnSpPr>
            <a:cxnSpLocks/>
          </p:cNvCxnSpPr>
          <p:nvPr/>
        </p:nvCxnSpPr>
        <p:spPr>
          <a:xfrm>
            <a:off x="3291348" y="2136057"/>
            <a:ext cx="299884" cy="447368"/>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D2B69E2-6759-4B0C-B29E-E3A02FA0DC36}"/>
              </a:ext>
            </a:extLst>
          </p:cNvPr>
          <p:cNvCxnSpPr>
            <a:cxnSpLocks/>
          </p:cNvCxnSpPr>
          <p:nvPr/>
        </p:nvCxnSpPr>
        <p:spPr>
          <a:xfrm>
            <a:off x="2873476" y="3561734"/>
            <a:ext cx="730045" cy="644013"/>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AB8F1C6-19A4-4203-B7F1-24F5B4480C4A}"/>
              </a:ext>
            </a:extLst>
          </p:cNvPr>
          <p:cNvCxnSpPr>
            <a:cxnSpLocks/>
          </p:cNvCxnSpPr>
          <p:nvPr/>
        </p:nvCxnSpPr>
        <p:spPr>
          <a:xfrm flipH="1">
            <a:off x="2202424" y="3340508"/>
            <a:ext cx="1728018" cy="77920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A7DCF5A-1D28-4A24-B9C6-8A03DF0AA942}"/>
              </a:ext>
            </a:extLst>
          </p:cNvPr>
          <p:cNvCxnSpPr>
            <a:cxnSpLocks/>
          </p:cNvCxnSpPr>
          <p:nvPr/>
        </p:nvCxnSpPr>
        <p:spPr>
          <a:xfrm flipH="1">
            <a:off x="1194617" y="2062315"/>
            <a:ext cx="1887793" cy="2143432"/>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F3DA96C-D44F-44BE-A0FE-40381378143B}"/>
              </a:ext>
            </a:extLst>
          </p:cNvPr>
          <p:cNvCxnSpPr>
            <a:cxnSpLocks/>
          </p:cNvCxnSpPr>
          <p:nvPr/>
        </p:nvCxnSpPr>
        <p:spPr>
          <a:xfrm flipV="1">
            <a:off x="1410927" y="2792361"/>
            <a:ext cx="1983658" cy="400663"/>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652A711-3204-431B-9DF1-82CD67E43262}"/>
              </a:ext>
            </a:extLst>
          </p:cNvPr>
          <p:cNvCxnSpPr>
            <a:cxnSpLocks/>
          </p:cNvCxnSpPr>
          <p:nvPr/>
        </p:nvCxnSpPr>
        <p:spPr>
          <a:xfrm>
            <a:off x="3918153" y="2824314"/>
            <a:ext cx="90950" cy="238433"/>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83" name="Table 103">
            <a:extLst>
              <a:ext uri="{FF2B5EF4-FFF2-40B4-BE49-F238E27FC236}">
                <a16:creationId xmlns:a16="http://schemas.microsoft.com/office/drawing/2014/main" id="{CD86677F-39E4-401F-97CC-A7DA19351E77}"/>
              </a:ext>
            </a:extLst>
          </p:cNvPr>
          <p:cNvGraphicFramePr>
            <a:graphicFrameLocks noGrp="1"/>
          </p:cNvGraphicFramePr>
          <p:nvPr>
            <p:extLst>
              <p:ext uri="{D42A27DB-BD31-4B8C-83A1-F6EECF244321}">
                <p14:modId xmlns:p14="http://schemas.microsoft.com/office/powerpoint/2010/main" val="2698890593"/>
              </p:ext>
            </p:extLst>
          </p:nvPr>
        </p:nvGraphicFramePr>
        <p:xfrm>
          <a:off x="6292645" y="1720645"/>
          <a:ext cx="5312448" cy="4450071"/>
        </p:xfrm>
        <a:graphic>
          <a:graphicData uri="http://schemas.openxmlformats.org/drawingml/2006/table">
            <a:tbl>
              <a:tblPr firstRow="1" bandRow="1">
                <a:tableStyleId>{5C22544A-7EE6-4342-B048-85BDC9FD1C3A}</a:tableStyleId>
              </a:tblPr>
              <a:tblGrid>
                <a:gridCol w="442704">
                  <a:extLst>
                    <a:ext uri="{9D8B030D-6E8A-4147-A177-3AD203B41FA5}">
                      <a16:colId xmlns:a16="http://schemas.microsoft.com/office/drawing/2014/main" val="849087113"/>
                    </a:ext>
                  </a:extLst>
                </a:gridCol>
                <a:gridCol w="442704">
                  <a:extLst>
                    <a:ext uri="{9D8B030D-6E8A-4147-A177-3AD203B41FA5}">
                      <a16:colId xmlns:a16="http://schemas.microsoft.com/office/drawing/2014/main" val="2081196426"/>
                    </a:ext>
                  </a:extLst>
                </a:gridCol>
                <a:gridCol w="442704">
                  <a:extLst>
                    <a:ext uri="{9D8B030D-6E8A-4147-A177-3AD203B41FA5}">
                      <a16:colId xmlns:a16="http://schemas.microsoft.com/office/drawing/2014/main" val="2944873675"/>
                    </a:ext>
                  </a:extLst>
                </a:gridCol>
                <a:gridCol w="442704">
                  <a:extLst>
                    <a:ext uri="{9D8B030D-6E8A-4147-A177-3AD203B41FA5}">
                      <a16:colId xmlns:a16="http://schemas.microsoft.com/office/drawing/2014/main" val="2519374728"/>
                    </a:ext>
                  </a:extLst>
                </a:gridCol>
                <a:gridCol w="442704">
                  <a:extLst>
                    <a:ext uri="{9D8B030D-6E8A-4147-A177-3AD203B41FA5}">
                      <a16:colId xmlns:a16="http://schemas.microsoft.com/office/drawing/2014/main" val="713365732"/>
                    </a:ext>
                  </a:extLst>
                </a:gridCol>
                <a:gridCol w="442704">
                  <a:extLst>
                    <a:ext uri="{9D8B030D-6E8A-4147-A177-3AD203B41FA5}">
                      <a16:colId xmlns:a16="http://schemas.microsoft.com/office/drawing/2014/main" val="1691648810"/>
                    </a:ext>
                  </a:extLst>
                </a:gridCol>
                <a:gridCol w="442704">
                  <a:extLst>
                    <a:ext uri="{9D8B030D-6E8A-4147-A177-3AD203B41FA5}">
                      <a16:colId xmlns:a16="http://schemas.microsoft.com/office/drawing/2014/main" val="3911252491"/>
                    </a:ext>
                  </a:extLst>
                </a:gridCol>
                <a:gridCol w="442704">
                  <a:extLst>
                    <a:ext uri="{9D8B030D-6E8A-4147-A177-3AD203B41FA5}">
                      <a16:colId xmlns:a16="http://schemas.microsoft.com/office/drawing/2014/main" val="1096608065"/>
                    </a:ext>
                  </a:extLst>
                </a:gridCol>
                <a:gridCol w="442704">
                  <a:extLst>
                    <a:ext uri="{9D8B030D-6E8A-4147-A177-3AD203B41FA5}">
                      <a16:colId xmlns:a16="http://schemas.microsoft.com/office/drawing/2014/main" val="2307528594"/>
                    </a:ext>
                  </a:extLst>
                </a:gridCol>
                <a:gridCol w="442704">
                  <a:extLst>
                    <a:ext uri="{9D8B030D-6E8A-4147-A177-3AD203B41FA5}">
                      <a16:colId xmlns:a16="http://schemas.microsoft.com/office/drawing/2014/main" val="3211125373"/>
                    </a:ext>
                  </a:extLst>
                </a:gridCol>
                <a:gridCol w="442704">
                  <a:extLst>
                    <a:ext uri="{9D8B030D-6E8A-4147-A177-3AD203B41FA5}">
                      <a16:colId xmlns:a16="http://schemas.microsoft.com/office/drawing/2014/main" val="662096883"/>
                    </a:ext>
                  </a:extLst>
                </a:gridCol>
                <a:gridCol w="442704">
                  <a:extLst>
                    <a:ext uri="{9D8B030D-6E8A-4147-A177-3AD203B41FA5}">
                      <a16:colId xmlns:a16="http://schemas.microsoft.com/office/drawing/2014/main" val="2373960375"/>
                    </a:ext>
                  </a:extLst>
                </a:gridCol>
              </a:tblGrid>
              <a:tr h="370840">
                <a:tc>
                  <a:txBody>
                    <a:bodyPr/>
                    <a:lstStyle/>
                    <a:p>
                      <a:pPr lvl="0">
                        <a:buNone/>
                      </a:pPr>
                      <a:endParaRPr lang="en-US" b="0">
                        <a:solidFill>
                          <a:schemeClr val="bg1"/>
                        </a:solidFill>
                      </a:endParaRPr>
                    </a:p>
                  </a:txBody>
                  <a:tcPr>
                    <a:solidFill>
                      <a:schemeClr val="accent1"/>
                    </a:solidFill>
                  </a:tcPr>
                </a:tc>
                <a:tc>
                  <a:txBody>
                    <a:bodyPr/>
                    <a:lstStyle/>
                    <a:p>
                      <a:r>
                        <a:rPr lang="en-US"/>
                        <a:t>A</a:t>
                      </a:r>
                    </a:p>
                  </a:txBody>
                  <a:tcPr/>
                </a:tc>
                <a:tc>
                  <a:txBody>
                    <a:bodyPr/>
                    <a:lstStyle/>
                    <a:p>
                      <a:r>
                        <a:rPr lang="en-US"/>
                        <a:t>B</a:t>
                      </a:r>
                    </a:p>
                  </a:txBody>
                  <a:tcPr/>
                </a:tc>
                <a:tc>
                  <a:txBody>
                    <a:bodyPr/>
                    <a:lstStyle/>
                    <a:p>
                      <a:r>
                        <a:rPr lang="en-US"/>
                        <a:t>C</a:t>
                      </a:r>
                    </a:p>
                  </a:txBody>
                  <a:tcPr/>
                </a:tc>
                <a:tc>
                  <a:txBody>
                    <a:bodyPr/>
                    <a:lstStyle/>
                    <a:p>
                      <a:r>
                        <a:rPr lang="en-US"/>
                        <a:t>D</a:t>
                      </a:r>
                    </a:p>
                  </a:txBody>
                  <a:tcPr/>
                </a:tc>
                <a:tc>
                  <a:txBody>
                    <a:bodyPr/>
                    <a:lstStyle/>
                    <a:p>
                      <a:r>
                        <a:rPr lang="en-US"/>
                        <a:t>E</a:t>
                      </a:r>
                    </a:p>
                  </a:txBody>
                  <a:tcPr/>
                </a:tc>
                <a:tc>
                  <a:txBody>
                    <a:bodyPr/>
                    <a:lstStyle/>
                    <a:p>
                      <a:r>
                        <a:rPr lang="en-US"/>
                        <a:t>F</a:t>
                      </a:r>
                    </a:p>
                  </a:txBody>
                  <a:tcPr/>
                </a:tc>
                <a:tc>
                  <a:txBody>
                    <a:bodyPr/>
                    <a:lstStyle/>
                    <a:p>
                      <a:r>
                        <a:rPr lang="en-US"/>
                        <a:t>G</a:t>
                      </a:r>
                    </a:p>
                  </a:txBody>
                  <a:tcPr/>
                </a:tc>
                <a:tc>
                  <a:txBody>
                    <a:bodyPr/>
                    <a:lstStyle/>
                    <a:p>
                      <a:r>
                        <a:rPr lang="en-US"/>
                        <a:t>H</a:t>
                      </a:r>
                    </a:p>
                  </a:txBody>
                  <a:tcPr/>
                </a:tc>
                <a:tc>
                  <a:txBody>
                    <a:bodyPr/>
                    <a:lstStyle/>
                    <a:p>
                      <a:r>
                        <a:rPr lang="en-US"/>
                        <a:t>J</a:t>
                      </a:r>
                    </a:p>
                  </a:txBody>
                  <a:tcPr/>
                </a:tc>
                <a:tc>
                  <a:txBody>
                    <a:bodyPr/>
                    <a:lstStyle/>
                    <a:p>
                      <a:r>
                        <a:rPr lang="en-US"/>
                        <a:t>K</a:t>
                      </a:r>
                    </a:p>
                  </a:txBody>
                  <a:tcPr/>
                </a:tc>
                <a:tc>
                  <a:txBody>
                    <a:bodyPr/>
                    <a:lstStyle/>
                    <a:p>
                      <a:pPr lvl="0">
                        <a:buNone/>
                      </a:pPr>
                      <a:r>
                        <a:rPr lang="en-US"/>
                        <a:t>M</a:t>
                      </a:r>
                    </a:p>
                  </a:txBody>
                  <a:tcPr/>
                </a:tc>
                <a:extLst>
                  <a:ext uri="{0D108BD9-81ED-4DB2-BD59-A6C34878D82A}">
                    <a16:rowId xmlns:a16="http://schemas.microsoft.com/office/drawing/2014/main" val="2303025810"/>
                  </a:ext>
                </a:extLst>
              </a:tr>
              <a:tr h="370840">
                <a:tc>
                  <a:txBody>
                    <a:bodyPr/>
                    <a:lstStyle/>
                    <a:p>
                      <a:pPr lvl="0">
                        <a:buNone/>
                      </a:pPr>
                      <a:r>
                        <a:rPr lang="en-US" b="0">
                          <a:solidFill>
                            <a:schemeClr val="bg1"/>
                          </a:solidFill>
                        </a:rPr>
                        <a:t>A</a:t>
                      </a:r>
                    </a:p>
                  </a:txBody>
                  <a:tcPr>
                    <a:solidFill>
                      <a:schemeClr val="accent1"/>
                    </a:solidFill>
                  </a:tcPr>
                </a:tc>
                <a:tc>
                  <a:txBody>
                    <a:bodyPr/>
                    <a:lstStyle/>
                    <a:p>
                      <a:r>
                        <a:rPr lang="en-US"/>
                        <a:t>0</a:t>
                      </a:r>
                    </a:p>
                  </a:txBody>
                  <a:tcPr/>
                </a:tc>
                <a:tc>
                  <a:txBody>
                    <a:bodyPr/>
                    <a:lstStyle/>
                    <a:p>
                      <a:r>
                        <a:rPr lang="en-US">
                          <a:highlight>
                            <a:srgbClr val="FFFF00"/>
                          </a:highlight>
                        </a:rPr>
                        <a:t>1</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pPr lvl="0">
                        <a:buNone/>
                      </a:pPr>
                      <a:r>
                        <a:rPr lang="en-US"/>
                        <a:t>0</a:t>
                      </a:r>
                    </a:p>
                  </a:txBody>
                  <a:tcPr/>
                </a:tc>
                <a:extLst>
                  <a:ext uri="{0D108BD9-81ED-4DB2-BD59-A6C34878D82A}">
                    <a16:rowId xmlns:a16="http://schemas.microsoft.com/office/drawing/2014/main" val="3892460800"/>
                  </a:ext>
                </a:extLst>
              </a:tr>
              <a:tr h="370840">
                <a:tc>
                  <a:txBody>
                    <a:bodyPr/>
                    <a:lstStyle/>
                    <a:p>
                      <a:pPr lvl="0">
                        <a:buNone/>
                      </a:pPr>
                      <a:r>
                        <a:rPr lang="en-US" b="0">
                          <a:solidFill>
                            <a:schemeClr val="bg1"/>
                          </a:solidFill>
                        </a:rPr>
                        <a:t>B</a:t>
                      </a:r>
                    </a:p>
                  </a:txBody>
                  <a:tcPr>
                    <a:solidFill>
                      <a:schemeClr val="accent1"/>
                    </a:solidFill>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pPr lvl="0">
                        <a:buNone/>
                      </a:pPr>
                      <a:r>
                        <a:rPr lang="en-US"/>
                        <a:t>0</a:t>
                      </a:r>
                    </a:p>
                  </a:txBody>
                  <a:tcPr/>
                </a:tc>
                <a:extLst>
                  <a:ext uri="{0D108BD9-81ED-4DB2-BD59-A6C34878D82A}">
                    <a16:rowId xmlns:a16="http://schemas.microsoft.com/office/drawing/2014/main" val="2462750641"/>
                  </a:ext>
                </a:extLst>
              </a:tr>
              <a:tr h="370840">
                <a:tc>
                  <a:txBody>
                    <a:bodyPr/>
                    <a:lstStyle/>
                    <a:p>
                      <a:pPr lvl="0">
                        <a:buNone/>
                      </a:pPr>
                      <a:r>
                        <a:rPr lang="en-US" b="0">
                          <a:solidFill>
                            <a:schemeClr val="bg1"/>
                          </a:solidFill>
                        </a:rPr>
                        <a:t>C</a:t>
                      </a:r>
                    </a:p>
                  </a:txBody>
                  <a:tcPr>
                    <a:solidFill>
                      <a:schemeClr val="accent1"/>
                    </a:solidFill>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highlight>
                            <a:srgbClr val="FFFF00"/>
                          </a:highlight>
                        </a:rPr>
                        <a:t>1</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pPr lvl="0">
                        <a:buNone/>
                      </a:pPr>
                      <a:r>
                        <a:rPr lang="en-US"/>
                        <a:t>0</a:t>
                      </a:r>
                    </a:p>
                  </a:txBody>
                  <a:tcPr/>
                </a:tc>
                <a:extLst>
                  <a:ext uri="{0D108BD9-81ED-4DB2-BD59-A6C34878D82A}">
                    <a16:rowId xmlns:a16="http://schemas.microsoft.com/office/drawing/2014/main" val="4163796284"/>
                  </a:ext>
                </a:extLst>
              </a:tr>
              <a:tr h="370840">
                <a:tc>
                  <a:txBody>
                    <a:bodyPr/>
                    <a:lstStyle/>
                    <a:p>
                      <a:pPr lvl="0">
                        <a:buNone/>
                      </a:pPr>
                      <a:r>
                        <a:rPr lang="en-US" b="0">
                          <a:solidFill>
                            <a:schemeClr val="bg1"/>
                          </a:solidFill>
                        </a:rPr>
                        <a:t>D</a:t>
                      </a:r>
                    </a:p>
                  </a:txBody>
                  <a:tcPr>
                    <a:solidFill>
                      <a:schemeClr val="accent1"/>
                    </a:solidFill>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pPr lvl="0">
                        <a:buNone/>
                      </a:pPr>
                      <a:r>
                        <a:rPr lang="en-US"/>
                        <a:t>0</a:t>
                      </a:r>
                    </a:p>
                  </a:txBody>
                  <a:tcPr/>
                </a:tc>
                <a:extLst>
                  <a:ext uri="{0D108BD9-81ED-4DB2-BD59-A6C34878D82A}">
                    <a16:rowId xmlns:a16="http://schemas.microsoft.com/office/drawing/2014/main" val="1461831053"/>
                  </a:ext>
                </a:extLst>
              </a:tr>
              <a:tr h="370840">
                <a:tc>
                  <a:txBody>
                    <a:bodyPr/>
                    <a:lstStyle/>
                    <a:p>
                      <a:pPr lvl="0">
                        <a:buNone/>
                      </a:pPr>
                      <a:r>
                        <a:rPr lang="en-US" b="0">
                          <a:solidFill>
                            <a:schemeClr val="bg1"/>
                          </a:solidFill>
                        </a:rPr>
                        <a:t>E</a:t>
                      </a:r>
                    </a:p>
                  </a:txBody>
                  <a:tcPr>
                    <a:solidFill>
                      <a:schemeClr val="accent1"/>
                    </a:solidFill>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highlight>
                            <a:srgbClr val="FFFF00"/>
                          </a:highlight>
                        </a:rPr>
                        <a:t>1</a:t>
                      </a:r>
                    </a:p>
                  </a:txBody>
                  <a:tcPr/>
                </a:tc>
                <a:tc>
                  <a:txBody>
                    <a:bodyPr/>
                    <a:lstStyle/>
                    <a:p>
                      <a:pPr lvl="0">
                        <a:buNone/>
                      </a:pPr>
                      <a:r>
                        <a:rPr lang="en-US"/>
                        <a:t>0</a:t>
                      </a:r>
                    </a:p>
                  </a:txBody>
                  <a:tcPr/>
                </a:tc>
                <a:extLst>
                  <a:ext uri="{0D108BD9-81ED-4DB2-BD59-A6C34878D82A}">
                    <a16:rowId xmlns:a16="http://schemas.microsoft.com/office/drawing/2014/main" val="2540523350"/>
                  </a:ext>
                </a:extLst>
              </a:tr>
              <a:tr h="370840">
                <a:tc>
                  <a:txBody>
                    <a:bodyPr/>
                    <a:lstStyle/>
                    <a:p>
                      <a:pPr lvl="0">
                        <a:buNone/>
                      </a:pPr>
                      <a:r>
                        <a:rPr lang="en-US" b="0">
                          <a:solidFill>
                            <a:schemeClr val="bg1"/>
                          </a:solidFill>
                        </a:rPr>
                        <a:t>F</a:t>
                      </a:r>
                    </a:p>
                  </a:txBody>
                  <a:tcPr>
                    <a:solidFill>
                      <a:schemeClr val="accent1"/>
                    </a:solidFill>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pPr lvl="0">
                        <a:buNone/>
                      </a:pPr>
                      <a:r>
                        <a:rPr lang="en-US">
                          <a:highlight>
                            <a:srgbClr val="FFFF00"/>
                          </a:highlight>
                        </a:rPr>
                        <a:t>1</a:t>
                      </a:r>
                    </a:p>
                  </a:txBody>
                  <a:tcPr/>
                </a:tc>
                <a:extLst>
                  <a:ext uri="{0D108BD9-81ED-4DB2-BD59-A6C34878D82A}">
                    <a16:rowId xmlns:a16="http://schemas.microsoft.com/office/drawing/2014/main" val="833696444"/>
                  </a:ext>
                </a:extLst>
              </a:tr>
              <a:tr h="370839">
                <a:tc>
                  <a:txBody>
                    <a:bodyPr/>
                    <a:lstStyle/>
                    <a:p>
                      <a:pPr lvl="0">
                        <a:buNone/>
                      </a:pPr>
                      <a:r>
                        <a:rPr lang="en-US" b="0">
                          <a:solidFill>
                            <a:schemeClr val="bg1"/>
                          </a:solidFill>
                        </a:rPr>
                        <a:t>G</a:t>
                      </a:r>
                    </a:p>
                  </a:txBody>
                  <a:tcPr>
                    <a:solidFill>
                      <a:schemeClr val="accent1"/>
                    </a:solidFill>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highlight>
                            <a:srgbClr val="FFFF00"/>
                          </a:highlight>
                        </a:rPr>
                        <a:t>1</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highlight>
                            <a:srgbClr val="FFFF00"/>
                          </a:highlight>
                        </a:rPr>
                        <a:t>1</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extLst>
                  <a:ext uri="{0D108BD9-81ED-4DB2-BD59-A6C34878D82A}">
                    <a16:rowId xmlns:a16="http://schemas.microsoft.com/office/drawing/2014/main" val="3615347071"/>
                  </a:ext>
                </a:extLst>
              </a:tr>
              <a:tr h="370838">
                <a:tc>
                  <a:txBody>
                    <a:bodyPr/>
                    <a:lstStyle/>
                    <a:p>
                      <a:pPr lvl="0">
                        <a:buNone/>
                      </a:pPr>
                      <a:r>
                        <a:rPr lang="en-US" b="0">
                          <a:solidFill>
                            <a:schemeClr val="bg1"/>
                          </a:solidFill>
                        </a:rPr>
                        <a:t>H</a:t>
                      </a:r>
                    </a:p>
                  </a:txBody>
                  <a:tcPr>
                    <a:solidFill>
                      <a:schemeClr val="accent1"/>
                    </a:solidFill>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highlight>
                            <a:srgbClr val="FFFF00"/>
                          </a:highlight>
                        </a:rPr>
                        <a:t>1</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extLst>
                  <a:ext uri="{0D108BD9-81ED-4DB2-BD59-A6C34878D82A}">
                    <a16:rowId xmlns:a16="http://schemas.microsoft.com/office/drawing/2014/main" val="1730906774"/>
                  </a:ext>
                </a:extLst>
              </a:tr>
              <a:tr h="370838">
                <a:tc>
                  <a:txBody>
                    <a:bodyPr/>
                    <a:lstStyle/>
                    <a:p>
                      <a:pPr lvl="0">
                        <a:buNone/>
                      </a:pPr>
                      <a:r>
                        <a:rPr lang="en-US" b="0">
                          <a:solidFill>
                            <a:schemeClr val="bg1"/>
                          </a:solidFill>
                        </a:rPr>
                        <a:t>J</a:t>
                      </a:r>
                    </a:p>
                  </a:txBody>
                  <a:tcPr>
                    <a:solidFill>
                      <a:schemeClr val="accent1"/>
                    </a:solidFill>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highlight>
                            <a:srgbClr val="FFFF00"/>
                          </a:highlight>
                        </a:rPr>
                        <a:t>1</a:t>
                      </a:r>
                    </a:p>
                  </a:txBody>
                  <a:tcPr/>
                </a:tc>
                <a:tc>
                  <a:txBody>
                    <a:bodyPr/>
                    <a:lstStyle/>
                    <a:p>
                      <a:pPr lvl="0">
                        <a:buNone/>
                      </a:pPr>
                      <a:r>
                        <a:rPr lang="en-US"/>
                        <a:t>0</a:t>
                      </a:r>
                    </a:p>
                  </a:txBody>
                  <a:tcPr/>
                </a:tc>
                <a:extLst>
                  <a:ext uri="{0D108BD9-81ED-4DB2-BD59-A6C34878D82A}">
                    <a16:rowId xmlns:a16="http://schemas.microsoft.com/office/drawing/2014/main" val="4122775866"/>
                  </a:ext>
                </a:extLst>
              </a:tr>
              <a:tr h="370838">
                <a:tc>
                  <a:txBody>
                    <a:bodyPr/>
                    <a:lstStyle/>
                    <a:p>
                      <a:pPr lvl="0">
                        <a:buNone/>
                      </a:pPr>
                      <a:r>
                        <a:rPr lang="en-US" b="0">
                          <a:solidFill>
                            <a:schemeClr val="bg1"/>
                          </a:solidFill>
                        </a:rPr>
                        <a:t>K</a:t>
                      </a:r>
                    </a:p>
                  </a:txBody>
                  <a:tcPr>
                    <a:solidFill>
                      <a:schemeClr val="accent1"/>
                    </a:solidFill>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highlight>
                            <a:srgbClr val="FFFF00"/>
                          </a:highlight>
                        </a:rPr>
                        <a:t>1</a:t>
                      </a:r>
                    </a:p>
                  </a:txBody>
                  <a:tcPr/>
                </a:tc>
                <a:tc>
                  <a:txBody>
                    <a:bodyPr/>
                    <a:lstStyle/>
                    <a:p>
                      <a:pPr lvl="0">
                        <a:buNone/>
                      </a:pPr>
                      <a:r>
                        <a:rPr lang="en-US"/>
                        <a:t>0</a:t>
                      </a:r>
                    </a:p>
                  </a:txBody>
                  <a:tcPr/>
                </a:tc>
                <a:tc>
                  <a:txBody>
                    <a:bodyPr/>
                    <a:lstStyle/>
                    <a:p>
                      <a:pPr lvl="0">
                        <a:buNone/>
                      </a:pPr>
                      <a:r>
                        <a:rPr lang="en-US">
                          <a:highlight>
                            <a:srgbClr val="FFFF00"/>
                          </a:highlight>
                        </a:rPr>
                        <a:t>1</a:t>
                      </a:r>
                    </a:p>
                  </a:txBody>
                  <a:tcPr/>
                </a:tc>
                <a:tc>
                  <a:txBody>
                    <a:bodyPr/>
                    <a:lstStyle/>
                    <a:p>
                      <a:pPr lvl="0">
                        <a:buNone/>
                      </a:pPr>
                      <a:r>
                        <a:rPr lang="en-US"/>
                        <a:t>0</a:t>
                      </a:r>
                    </a:p>
                  </a:txBody>
                  <a:tcPr/>
                </a:tc>
                <a:tc>
                  <a:txBody>
                    <a:bodyPr/>
                    <a:lstStyle/>
                    <a:p>
                      <a:pPr lvl="0">
                        <a:buNone/>
                      </a:pPr>
                      <a:r>
                        <a:rPr lang="en-US"/>
                        <a:t>0</a:t>
                      </a:r>
                    </a:p>
                  </a:txBody>
                  <a:tcPr/>
                </a:tc>
                <a:extLst>
                  <a:ext uri="{0D108BD9-81ED-4DB2-BD59-A6C34878D82A}">
                    <a16:rowId xmlns:a16="http://schemas.microsoft.com/office/drawing/2014/main" val="4045810047"/>
                  </a:ext>
                </a:extLst>
              </a:tr>
              <a:tr h="370838">
                <a:tc>
                  <a:txBody>
                    <a:bodyPr/>
                    <a:lstStyle/>
                    <a:p>
                      <a:pPr lvl="0">
                        <a:buNone/>
                      </a:pPr>
                      <a:r>
                        <a:rPr lang="en-US" b="0">
                          <a:solidFill>
                            <a:schemeClr val="bg1"/>
                          </a:solidFill>
                        </a:rPr>
                        <a:t>M</a:t>
                      </a:r>
                    </a:p>
                  </a:txBody>
                  <a:tcPr>
                    <a:solidFill>
                      <a:schemeClr val="accent1"/>
                    </a:solidFill>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tc>
                  <a:txBody>
                    <a:bodyPr/>
                    <a:lstStyle/>
                    <a:p>
                      <a:pPr lvl="0">
                        <a:buNone/>
                      </a:pPr>
                      <a:r>
                        <a:rPr lang="en-US"/>
                        <a:t>0</a:t>
                      </a:r>
                    </a:p>
                  </a:txBody>
                  <a:tcPr/>
                </a:tc>
                <a:extLst>
                  <a:ext uri="{0D108BD9-81ED-4DB2-BD59-A6C34878D82A}">
                    <a16:rowId xmlns:a16="http://schemas.microsoft.com/office/drawing/2014/main" val="1944089698"/>
                  </a:ext>
                </a:extLst>
              </a:tr>
            </a:tbl>
          </a:graphicData>
        </a:graphic>
      </p:graphicFrame>
      <p:sp>
        <p:nvSpPr>
          <p:cNvPr id="84" name="TextBox 83">
            <a:extLst>
              <a:ext uri="{FF2B5EF4-FFF2-40B4-BE49-F238E27FC236}">
                <a16:creationId xmlns:a16="http://schemas.microsoft.com/office/drawing/2014/main" id="{2F54C4C4-973E-4E79-926F-62E118315D2C}"/>
              </a:ext>
            </a:extLst>
          </p:cNvPr>
          <p:cNvSpPr txBox="1"/>
          <p:nvPr/>
        </p:nvSpPr>
        <p:spPr>
          <a:xfrm>
            <a:off x="5437238" y="3765753"/>
            <a:ext cx="887362"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Source</a:t>
            </a:r>
          </a:p>
          <a:p>
            <a:r>
              <a:rPr lang="en-US">
                <a:cs typeface="Calibri"/>
              </a:rPr>
              <a:t>Node</a:t>
            </a:r>
          </a:p>
          <a:p>
            <a:r>
              <a:rPr lang="en-US">
                <a:cs typeface="Calibri"/>
              </a:rPr>
              <a:t>(From)</a:t>
            </a:r>
            <a:endParaRPr lang="en-US" dirty="0">
              <a:cs typeface="Calibri"/>
            </a:endParaRPr>
          </a:p>
        </p:txBody>
      </p:sp>
      <p:sp>
        <p:nvSpPr>
          <p:cNvPr id="85" name="TextBox 84">
            <a:extLst>
              <a:ext uri="{FF2B5EF4-FFF2-40B4-BE49-F238E27FC236}">
                <a16:creationId xmlns:a16="http://schemas.microsoft.com/office/drawing/2014/main" id="{D0DEB0C0-FF58-48F0-899F-7E6DA71314A1}"/>
              </a:ext>
            </a:extLst>
          </p:cNvPr>
          <p:cNvSpPr txBox="1"/>
          <p:nvPr/>
        </p:nvSpPr>
        <p:spPr>
          <a:xfrm>
            <a:off x="8116527" y="1393720"/>
            <a:ext cx="237449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Destination </a:t>
            </a:r>
            <a:r>
              <a:rPr lang="en-US">
                <a:cs typeface="Calibri"/>
              </a:rPr>
              <a:t>node (to)</a:t>
            </a:r>
            <a:endParaRPr lang="en-US"/>
          </a:p>
        </p:txBody>
      </p:sp>
      <p:sp>
        <p:nvSpPr>
          <p:cNvPr id="86" name="TextBox 85">
            <a:extLst>
              <a:ext uri="{FF2B5EF4-FFF2-40B4-BE49-F238E27FC236}">
                <a16:creationId xmlns:a16="http://schemas.microsoft.com/office/drawing/2014/main" id="{0488BD37-CEF4-461C-AEB5-C4B3776688E7}"/>
              </a:ext>
            </a:extLst>
          </p:cNvPr>
          <p:cNvSpPr txBox="1"/>
          <p:nvPr/>
        </p:nvSpPr>
        <p:spPr>
          <a:xfrm>
            <a:off x="3569109" y="6248399"/>
            <a:ext cx="789284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Sanity check</a:t>
            </a:r>
            <a:r>
              <a:rPr lang="en-US"/>
              <a:t>: Number of entries with "1" should equal number of arrow</a:t>
            </a:r>
            <a:r>
              <a:rPr lang="en-US">
                <a:cs typeface="Calibri"/>
              </a:rPr>
              <a:t> heads</a:t>
            </a:r>
            <a:endParaRPr lang="en-US"/>
          </a:p>
        </p:txBody>
      </p:sp>
    </p:spTree>
    <p:extLst>
      <p:ext uri="{BB962C8B-B14F-4D97-AF65-F5344CB8AC3E}">
        <p14:creationId xmlns:p14="http://schemas.microsoft.com/office/powerpoint/2010/main" val="1876881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130C-1454-46F9-936E-9F1E41BE1E4E}"/>
              </a:ext>
            </a:extLst>
          </p:cNvPr>
          <p:cNvSpPr>
            <a:spLocks noGrp="1"/>
          </p:cNvSpPr>
          <p:nvPr>
            <p:ph type="title"/>
          </p:nvPr>
        </p:nvSpPr>
        <p:spPr>
          <a:xfrm>
            <a:off x="313545" y="365125"/>
            <a:ext cx="11664845" cy="1325563"/>
          </a:xfrm>
        </p:spPr>
        <p:txBody>
          <a:bodyPr/>
          <a:lstStyle/>
          <a:p>
            <a:r>
              <a:rPr lang="en-US">
                <a:cs typeface="Calibri Light"/>
              </a:rPr>
              <a:t>Vote for the missing entry in the adjacency matrix</a:t>
            </a:r>
            <a:endParaRPr lang="en-US"/>
          </a:p>
        </p:txBody>
      </p:sp>
      <p:pic>
        <p:nvPicPr>
          <p:cNvPr id="4" name="Picture 4" descr="A red and white sign&#10;&#10;Description generated with very high confidence">
            <a:extLst>
              <a:ext uri="{FF2B5EF4-FFF2-40B4-BE49-F238E27FC236}">
                <a16:creationId xmlns:a16="http://schemas.microsoft.com/office/drawing/2014/main" id="{D46AFBF8-1800-445C-BF37-58931E0C3521}"/>
              </a:ext>
            </a:extLst>
          </p:cNvPr>
          <p:cNvPicPr>
            <a:picLocks noGrp="1" noChangeAspect="1"/>
          </p:cNvPicPr>
          <p:nvPr>
            <p:ph idx="1"/>
          </p:nvPr>
        </p:nvPicPr>
        <p:blipFill>
          <a:blip r:embed="rId2"/>
          <a:stretch>
            <a:fillRect/>
          </a:stretch>
        </p:blipFill>
        <p:spPr>
          <a:xfrm>
            <a:off x="2629908" y="1514152"/>
            <a:ext cx="7080907" cy="5345032"/>
          </a:xfrm>
          <a:prstGeom prst="rect">
            <a:avLst/>
          </a:prstGeom>
        </p:spPr>
      </p:pic>
    </p:spTree>
    <p:extLst>
      <p:ext uri="{BB962C8B-B14F-4D97-AF65-F5344CB8AC3E}">
        <p14:creationId xmlns:p14="http://schemas.microsoft.com/office/powerpoint/2010/main" val="226930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3D42-FEFE-4323-A2C7-A8252963D8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2DA6F6-A725-4BE3-8747-20B29ECCF97D}"/>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Objective of this quiz is to evaluate your understanding of how well you understand relation between directed graph and adjacency matrix</a:t>
            </a:r>
            <a:endParaRPr lang="en-US" dirty="0"/>
          </a:p>
          <a:p>
            <a:endParaRPr lang="en-US" dirty="0">
              <a:cs typeface="Calibri"/>
            </a:endParaRPr>
          </a:p>
          <a:p>
            <a:endParaRPr lang="en-US" dirty="0">
              <a:cs typeface="Calibri"/>
            </a:endParaRPr>
          </a:p>
          <a:p>
            <a:r>
              <a:rPr lang="en-US" dirty="0">
                <a:cs typeface="Calibri"/>
              </a:rPr>
              <a:t>Quizzes 2 and 3 of 4</a:t>
            </a:r>
          </a:p>
        </p:txBody>
      </p:sp>
    </p:spTree>
    <p:extLst>
      <p:ext uri="{BB962C8B-B14F-4D97-AF65-F5344CB8AC3E}">
        <p14:creationId xmlns:p14="http://schemas.microsoft.com/office/powerpoint/2010/main" val="3944667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5B9F-11DC-4DBA-9E02-A851F104D917}"/>
              </a:ext>
            </a:extLst>
          </p:cNvPr>
          <p:cNvSpPr>
            <a:spLocks noGrp="1"/>
          </p:cNvSpPr>
          <p:nvPr>
            <p:ph type="title"/>
          </p:nvPr>
        </p:nvSpPr>
        <p:spPr/>
        <p:txBody>
          <a:bodyPr/>
          <a:lstStyle/>
          <a:p>
            <a:r>
              <a:rPr lang="en-US" dirty="0">
                <a:cs typeface="Calibri Light"/>
              </a:rPr>
              <a:t>Vote for the missing entry in the table</a:t>
            </a:r>
          </a:p>
        </p:txBody>
      </p:sp>
      <p:pic>
        <p:nvPicPr>
          <p:cNvPr id="4" name="Picture 4" descr="A picture containing object&#10;&#10;Description generated with high confidence">
            <a:extLst>
              <a:ext uri="{FF2B5EF4-FFF2-40B4-BE49-F238E27FC236}">
                <a16:creationId xmlns:a16="http://schemas.microsoft.com/office/drawing/2014/main" id="{F9B866B8-43AF-4AEF-BD0E-E834C2C6FFA7}"/>
              </a:ext>
            </a:extLst>
          </p:cNvPr>
          <p:cNvPicPr>
            <a:picLocks noGrp="1" noChangeAspect="1"/>
          </p:cNvPicPr>
          <p:nvPr>
            <p:ph idx="1"/>
          </p:nvPr>
        </p:nvPicPr>
        <p:blipFill>
          <a:blip r:embed="rId3"/>
          <a:stretch>
            <a:fillRect/>
          </a:stretch>
        </p:blipFill>
        <p:spPr>
          <a:xfrm>
            <a:off x="293975" y="2095861"/>
            <a:ext cx="11583658" cy="4396416"/>
          </a:xfrm>
          <a:prstGeom prst="rect">
            <a:avLst/>
          </a:prstGeom>
        </p:spPr>
      </p:pic>
      <p:sp>
        <p:nvSpPr>
          <p:cNvPr id="6" name="TextBox 5">
            <a:extLst>
              <a:ext uri="{FF2B5EF4-FFF2-40B4-BE49-F238E27FC236}">
                <a16:creationId xmlns:a16="http://schemas.microsoft.com/office/drawing/2014/main" id="{5C25C998-AAA1-49B2-8486-C63D84068F26}"/>
              </a:ext>
            </a:extLst>
          </p:cNvPr>
          <p:cNvSpPr txBox="1"/>
          <p:nvPr/>
        </p:nvSpPr>
        <p:spPr>
          <a:xfrm>
            <a:off x="4006199" y="6488842"/>
            <a:ext cx="834043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Source: http://faculty.ycp.edu/~dbabcock/PastCourses/cs360/lectures/lecture15.html</a:t>
            </a:r>
          </a:p>
        </p:txBody>
      </p:sp>
      <p:sp>
        <p:nvSpPr>
          <p:cNvPr id="3" name="Rectangle 2">
            <a:extLst>
              <a:ext uri="{FF2B5EF4-FFF2-40B4-BE49-F238E27FC236}">
                <a16:creationId xmlns:a16="http://schemas.microsoft.com/office/drawing/2014/main" id="{E514AF79-E65C-46E2-9720-C7A605EC3749}"/>
              </a:ext>
            </a:extLst>
          </p:cNvPr>
          <p:cNvSpPr/>
          <p:nvPr/>
        </p:nvSpPr>
        <p:spPr>
          <a:xfrm>
            <a:off x="7848237" y="3344940"/>
            <a:ext cx="914400" cy="69317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6" descr="Magnifying glass">
            <a:extLst>
              <a:ext uri="{FF2B5EF4-FFF2-40B4-BE49-F238E27FC236}">
                <a16:creationId xmlns:a16="http://schemas.microsoft.com/office/drawing/2014/main" id="{007BBA5D-F4A3-4123-978F-EF7472783A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1141" y="3344941"/>
            <a:ext cx="914400" cy="914400"/>
          </a:xfrm>
          <a:prstGeom prst="rect">
            <a:avLst/>
          </a:prstGeom>
        </p:spPr>
      </p:pic>
    </p:spTree>
    <p:extLst>
      <p:ext uri="{BB962C8B-B14F-4D97-AF65-F5344CB8AC3E}">
        <p14:creationId xmlns:p14="http://schemas.microsoft.com/office/powerpoint/2010/main" val="2724997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5B9F-11DC-4DBA-9E02-A851F104D917}"/>
              </a:ext>
            </a:extLst>
          </p:cNvPr>
          <p:cNvSpPr>
            <a:spLocks noGrp="1"/>
          </p:cNvSpPr>
          <p:nvPr>
            <p:ph type="title"/>
          </p:nvPr>
        </p:nvSpPr>
        <p:spPr/>
        <p:txBody>
          <a:bodyPr/>
          <a:lstStyle/>
          <a:p>
            <a:r>
              <a:rPr lang="en-US">
                <a:cs typeface="Calibri Light"/>
              </a:rPr>
              <a:t>Answer for the missing entry in the table</a:t>
            </a:r>
          </a:p>
        </p:txBody>
      </p:sp>
      <p:pic>
        <p:nvPicPr>
          <p:cNvPr id="4" name="Picture 4" descr="A picture containing object&#10;&#10;Description generated with high confidence">
            <a:extLst>
              <a:ext uri="{FF2B5EF4-FFF2-40B4-BE49-F238E27FC236}">
                <a16:creationId xmlns:a16="http://schemas.microsoft.com/office/drawing/2014/main" id="{F9B866B8-43AF-4AEF-BD0E-E834C2C6FFA7}"/>
              </a:ext>
            </a:extLst>
          </p:cNvPr>
          <p:cNvPicPr>
            <a:picLocks noGrp="1" noChangeAspect="1"/>
          </p:cNvPicPr>
          <p:nvPr>
            <p:ph idx="1"/>
          </p:nvPr>
        </p:nvPicPr>
        <p:blipFill>
          <a:blip r:embed="rId3"/>
          <a:stretch>
            <a:fillRect/>
          </a:stretch>
        </p:blipFill>
        <p:spPr>
          <a:xfrm>
            <a:off x="293975" y="2095861"/>
            <a:ext cx="11583658" cy="4396416"/>
          </a:xfrm>
          <a:prstGeom prst="rect">
            <a:avLst/>
          </a:prstGeom>
        </p:spPr>
      </p:pic>
      <p:sp>
        <p:nvSpPr>
          <p:cNvPr id="6" name="TextBox 5">
            <a:extLst>
              <a:ext uri="{FF2B5EF4-FFF2-40B4-BE49-F238E27FC236}">
                <a16:creationId xmlns:a16="http://schemas.microsoft.com/office/drawing/2014/main" id="{5C25C998-AAA1-49B2-8486-C63D84068F26}"/>
              </a:ext>
            </a:extLst>
          </p:cNvPr>
          <p:cNvSpPr txBox="1"/>
          <p:nvPr/>
        </p:nvSpPr>
        <p:spPr>
          <a:xfrm>
            <a:off x="4006199" y="6488842"/>
            <a:ext cx="834043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Source: http://faculty.ycp.edu/~dbabcock/PastCourses/cs360/lectures/lecture15.html</a:t>
            </a:r>
          </a:p>
        </p:txBody>
      </p:sp>
      <p:pic>
        <p:nvPicPr>
          <p:cNvPr id="8" name="Graphic 6" descr="Magnifying glass">
            <a:extLst>
              <a:ext uri="{FF2B5EF4-FFF2-40B4-BE49-F238E27FC236}">
                <a16:creationId xmlns:a16="http://schemas.microsoft.com/office/drawing/2014/main" id="{007BBA5D-F4A3-4123-978F-EF7472783A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1141" y="3344941"/>
            <a:ext cx="914400" cy="914400"/>
          </a:xfrm>
          <a:prstGeom prst="rect">
            <a:avLst/>
          </a:prstGeom>
        </p:spPr>
      </p:pic>
    </p:spTree>
    <p:extLst>
      <p:ext uri="{BB962C8B-B14F-4D97-AF65-F5344CB8AC3E}">
        <p14:creationId xmlns:p14="http://schemas.microsoft.com/office/powerpoint/2010/main" val="1362528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5B9F-11DC-4DBA-9E02-A851F104D917}"/>
              </a:ext>
            </a:extLst>
          </p:cNvPr>
          <p:cNvSpPr>
            <a:spLocks noGrp="1"/>
          </p:cNvSpPr>
          <p:nvPr>
            <p:ph type="title"/>
          </p:nvPr>
        </p:nvSpPr>
        <p:spPr/>
        <p:txBody>
          <a:bodyPr/>
          <a:lstStyle/>
          <a:p>
            <a:r>
              <a:rPr lang="en-US">
                <a:cs typeface="Calibri Light"/>
              </a:rPr>
              <a:t>Explanation for the missing entry in the table</a:t>
            </a:r>
          </a:p>
        </p:txBody>
      </p:sp>
      <p:pic>
        <p:nvPicPr>
          <p:cNvPr id="4" name="Picture 4" descr="A picture containing object&#10;&#10;Description generated with high confidence">
            <a:extLst>
              <a:ext uri="{FF2B5EF4-FFF2-40B4-BE49-F238E27FC236}">
                <a16:creationId xmlns:a16="http://schemas.microsoft.com/office/drawing/2014/main" id="{F9B866B8-43AF-4AEF-BD0E-E834C2C6FFA7}"/>
              </a:ext>
            </a:extLst>
          </p:cNvPr>
          <p:cNvPicPr>
            <a:picLocks noGrp="1" noChangeAspect="1"/>
          </p:cNvPicPr>
          <p:nvPr>
            <p:ph idx="1"/>
          </p:nvPr>
        </p:nvPicPr>
        <p:blipFill>
          <a:blip r:embed="rId3"/>
          <a:stretch>
            <a:fillRect/>
          </a:stretch>
        </p:blipFill>
        <p:spPr>
          <a:xfrm>
            <a:off x="293975" y="2095861"/>
            <a:ext cx="11583658" cy="4396416"/>
          </a:xfrm>
          <a:prstGeom prst="rect">
            <a:avLst/>
          </a:prstGeom>
        </p:spPr>
      </p:pic>
      <p:sp>
        <p:nvSpPr>
          <p:cNvPr id="6" name="TextBox 5">
            <a:extLst>
              <a:ext uri="{FF2B5EF4-FFF2-40B4-BE49-F238E27FC236}">
                <a16:creationId xmlns:a16="http://schemas.microsoft.com/office/drawing/2014/main" id="{5C25C998-AAA1-49B2-8486-C63D84068F26}"/>
              </a:ext>
            </a:extLst>
          </p:cNvPr>
          <p:cNvSpPr txBox="1"/>
          <p:nvPr/>
        </p:nvSpPr>
        <p:spPr>
          <a:xfrm>
            <a:off x="4006199" y="6488842"/>
            <a:ext cx="834043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Source: http://faculty.ycp.edu/~dbabcock/PastCourses/cs360/lectures/lecture15.html</a:t>
            </a:r>
          </a:p>
        </p:txBody>
      </p:sp>
      <p:pic>
        <p:nvPicPr>
          <p:cNvPr id="8" name="Graphic 6" descr="Magnifying glass">
            <a:extLst>
              <a:ext uri="{FF2B5EF4-FFF2-40B4-BE49-F238E27FC236}">
                <a16:creationId xmlns:a16="http://schemas.microsoft.com/office/drawing/2014/main" id="{007BBA5D-F4A3-4123-978F-EF7472783A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1141" y="3344941"/>
            <a:ext cx="914400" cy="914400"/>
          </a:xfrm>
          <a:prstGeom prst="rect">
            <a:avLst/>
          </a:prstGeom>
        </p:spPr>
      </p:pic>
      <p:cxnSp>
        <p:nvCxnSpPr>
          <p:cNvPr id="7" name="Straight Arrow Connector 6">
            <a:extLst>
              <a:ext uri="{FF2B5EF4-FFF2-40B4-BE49-F238E27FC236}">
                <a16:creationId xmlns:a16="http://schemas.microsoft.com/office/drawing/2014/main" id="{B7F841F8-1757-45BB-99FE-BE3D252D5895}"/>
              </a:ext>
            </a:extLst>
          </p:cNvPr>
          <p:cNvCxnSpPr/>
          <p:nvPr/>
        </p:nvCxnSpPr>
        <p:spPr>
          <a:xfrm>
            <a:off x="8088602" y="2667160"/>
            <a:ext cx="3631323" cy="3317105"/>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0516D83-B989-4EC7-9FA1-47BADBD9756B}"/>
              </a:ext>
            </a:extLst>
          </p:cNvPr>
          <p:cNvSpPr txBox="1"/>
          <p:nvPr/>
        </p:nvSpPr>
        <p:spPr>
          <a:xfrm>
            <a:off x="2262380" y="1507761"/>
            <a:ext cx="6765560"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Directed graphs are not symmetric</a:t>
            </a:r>
            <a:endParaRPr lang="en-US" sz="2000">
              <a:cs typeface="Calibri"/>
            </a:endParaRPr>
          </a:p>
          <a:p>
            <a:r>
              <a:rPr lang="en-US" sz="2000">
                <a:cs typeface="Calibri"/>
              </a:rPr>
              <a:t>1 --&gt; 2 and 1 --&gt; 3 and 1 --&gt; 4; first row captures that</a:t>
            </a:r>
          </a:p>
          <a:p>
            <a:r>
              <a:rPr lang="en-US" sz="2000" b="1">
                <a:cs typeface="Calibri"/>
              </a:rPr>
              <a:t>Nothing goes to 1</a:t>
            </a:r>
          </a:p>
        </p:txBody>
      </p:sp>
      <p:sp>
        <p:nvSpPr>
          <p:cNvPr id="9" name="TextBox 8">
            <a:extLst>
              <a:ext uri="{FF2B5EF4-FFF2-40B4-BE49-F238E27FC236}">
                <a16:creationId xmlns:a16="http://schemas.microsoft.com/office/drawing/2014/main" id="{1DB19AA4-4F3C-4A5F-993C-D2E45C1F5C8D}"/>
              </a:ext>
            </a:extLst>
          </p:cNvPr>
          <p:cNvSpPr txBox="1"/>
          <p:nvPr/>
        </p:nvSpPr>
        <p:spPr>
          <a:xfrm rot="-5340000">
            <a:off x="6408401" y="3844021"/>
            <a:ext cx="123305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From </a:t>
            </a:r>
            <a:endParaRPr lang="en-US" sz="2800">
              <a:cs typeface="Calibri"/>
            </a:endParaRPr>
          </a:p>
        </p:txBody>
      </p:sp>
      <p:sp>
        <p:nvSpPr>
          <p:cNvPr id="10" name="TextBox 9">
            <a:extLst>
              <a:ext uri="{FF2B5EF4-FFF2-40B4-BE49-F238E27FC236}">
                <a16:creationId xmlns:a16="http://schemas.microsoft.com/office/drawing/2014/main" id="{64B93FAE-291A-4C1B-92CF-863AC0AD1A12}"/>
              </a:ext>
            </a:extLst>
          </p:cNvPr>
          <p:cNvSpPr txBox="1"/>
          <p:nvPr/>
        </p:nvSpPr>
        <p:spPr>
          <a:xfrm>
            <a:off x="9525673" y="1502603"/>
            <a:ext cx="123305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To</a:t>
            </a:r>
            <a:endParaRPr lang="en-US"/>
          </a:p>
        </p:txBody>
      </p:sp>
    </p:spTree>
    <p:extLst>
      <p:ext uri="{BB962C8B-B14F-4D97-AF65-F5344CB8AC3E}">
        <p14:creationId xmlns:p14="http://schemas.microsoft.com/office/powerpoint/2010/main" val="2015338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sky&#10;&#10;Description generated with very high confidence">
            <a:extLst>
              <a:ext uri="{FF2B5EF4-FFF2-40B4-BE49-F238E27FC236}">
                <a16:creationId xmlns:a16="http://schemas.microsoft.com/office/drawing/2014/main" id="{62068074-8885-4575-87EF-57C9C881B143}"/>
              </a:ext>
            </a:extLst>
          </p:cNvPr>
          <p:cNvPicPr>
            <a:picLocks noGrp="1" noChangeAspect="1"/>
          </p:cNvPicPr>
          <p:nvPr>
            <p:ph idx="4294967295"/>
          </p:nvPr>
        </p:nvPicPr>
        <p:blipFill>
          <a:blip r:embed="rId3"/>
          <a:stretch>
            <a:fillRect/>
          </a:stretch>
        </p:blipFill>
        <p:spPr>
          <a:xfrm>
            <a:off x="287311" y="455717"/>
            <a:ext cx="11634579" cy="5626204"/>
          </a:xfrm>
          <a:prstGeom prst="rect">
            <a:avLst/>
          </a:prstGeom>
        </p:spPr>
      </p:pic>
      <p:sp>
        <p:nvSpPr>
          <p:cNvPr id="3" name="Rectangle 2">
            <a:extLst>
              <a:ext uri="{FF2B5EF4-FFF2-40B4-BE49-F238E27FC236}">
                <a16:creationId xmlns:a16="http://schemas.microsoft.com/office/drawing/2014/main" id="{05878E5B-97CC-4231-995E-62B86697CA16}"/>
              </a:ext>
            </a:extLst>
          </p:cNvPr>
          <p:cNvSpPr/>
          <p:nvPr/>
        </p:nvSpPr>
        <p:spPr>
          <a:xfrm>
            <a:off x="8073089" y="4519170"/>
            <a:ext cx="914400" cy="69317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agnifying glass">
            <a:extLst>
              <a:ext uri="{FF2B5EF4-FFF2-40B4-BE49-F238E27FC236}">
                <a16:creationId xmlns:a16="http://schemas.microsoft.com/office/drawing/2014/main" id="{0E7D08A5-51CD-41BF-ABE0-C9405DC249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5993" y="4519171"/>
            <a:ext cx="914400" cy="914400"/>
          </a:xfrm>
          <a:prstGeom prst="rect">
            <a:avLst/>
          </a:prstGeom>
        </p:spPr>
      </p:pic>
      <p:sp>
        <p:nvSpPr>
          <p:cNvPr id="9" name="Title 1">
            <a:extLst>
              <a:ext uri="{FF2B5EF4-FFF2-40B4-BE49-F238E27FC236}">
                <a16:creationId xmlns:a16="http://schemas.microsoft.com/office/drawing/2014/main" id="{BFA0D028-1915-4451-A918-73E0378AB358}"/>
              </a:ext>
            </a:extLst>
          </p:cNvPr>
          <p:cNvSpPr txBox="1">
            <a:spLocks/>
          </p:cNvSpPr>
          <p:nvPr/>
        </p:nvSpPr>
        <p:spPr>
          <a:xfrm>
            <a:off x="131618" y="143453"/>
            <a:ext cx="9047019"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cs typeface="Calibri Light"/>
              </a:rPr>
              <a:t>Vote for the missing entry in the table</a:t>
            </a:r>
          </a:p>
        </p:txBody>
      </p:sp>
    </p:spTree>
    <p:extLst>
      <p:ext uri="{BB962C8B-B14F-4D97-AF65-F5344CB8AC3E}">
        <p14:creationId xmlns:p14="http://schemas.microsoft.com/office/powerpoint/2010/main" val="3329543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A75C812-575E-49F5-B4BC-063436924F70}"/>
              </a:ext>
            </a:extLst>
          </p:cNvPr>
          <p:cNvPicPr>
            <a:picLocks noChangeAspect="1"/>
          </p:cNvPicPr>
          <p:nvPr/>
        </p:nvPicPr>
        <p:blipFill>
          <a:blip r:embed="rId2"/>
          <a:stretch>
            <a:fillRect/>
          </a:stretch>
        </p:blipFill>
        <p:spPr>
          <a:xfrm>
            <a:off x="-5750" y="-31090"/>
            <a:ext cx="12318520" cy="6934558"/>
          </a:xfrm>
          <a:prstGeom prst="rect">
            <a:avLst/>
          </a:prstGeom>
        </p:spPr>
      </p:pic>
    </p:spTree>
    <p:extLst>
      <p:ext uri="{BB962C8B-B14F-4D97-AF65-F5344CB8AC3E}">
        <p14:creationId xmlns:p14="http://schemas.microsoft.com/office/powerpoint/2010/main" val="4156495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sky&#10;&#10;Description generated with very high confidence">
            <a:extLst>
              <a:ext uri="{FF2B5EF4-FFF2-40B4-BE49-F238E27FC236}">
                <a16:creationId xmlns:a16="http://schemas.microsoft.com/office/drawing/2014/main" id="{62068074-8885-4575-87EF-57C9C881B143}"/>
              </a:ext>
            </a:extLst>
          </p:cNvPr>
          <p:cNvPicPr>
            <a:picLocks noGrp="1" noChangeAspect="1"/>
          </p:cNvPicPr>
          <p:nvPr>
            <p:ph idx="4294967295"/>
          </p:nvPr>
        </p:nvPicPr>
        <p:blipFill>
          <a:blip r:embed="rId3"/>
          <a:stretch>
            <a:fillRect/>
          </a:stretch>
        </p:blipFill>
        <p:spPr>
          <a:xfrm>
            <a:off x="287311" y="455717"/>
            <a:ext cx="11634579" cy="5626204"/>
          </a:xfrm>
          <a:prstGeom prst="rect">
            <a:avLst/>
          </a:prstGeom>
        </p:spPr>
      </p:pic>
      <p:pic>
        <p:nvPicPr>
          <p:cNvPr id="7" name="Graphic 6" descr="Magnifying glass">
            <a:extLst>
              <a:ext uri="{FF2B5EF4-FFF2-40B4-BE49-F238E27FC236}">
                <a16:creationId xmlns:a16="http://schemas.microsoft.com/office/drawing/2014/main" id="{0E7D08A5-51CD-41BF-ABE0-C9405DC249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8284" y="4602298"/>
            <a:ext cx="914400" cy="914400"/>
          </a:xfrm>
          <a:prstGeom prst="rect">
            <a:avLst/>
          </a:prstGeom>
        </p:spPr>
      </p:pic>
      <p:sp>
        <p:nvSpPr>
          <p:cNvPr id="9" name="Title 1">
            <a:extLst>
              <a:ext uri="{FF2B5EF4-FFF2-40B4-BE49-F238E27FC236}">
                <a16:creationId xmlns:a16="http://schemas.microsoft.com/office/drawing/2014/main" id="{BFA0D028-1915-4451-A918-73E0378AB358}"/>
              </a:ext>
            </a:extLst>
          </p:cNvPr>
          <p:cNvSpPr txBox="1">
            <a:spLocks/>
          </p:cNvSpPr>
          <p:nvPr/>
        </p:nvSpPr>
        <p:spPr>
          <a:xfrm>
            <a:off x="131618" y="143453"/>
            <a:ext cx="9047019"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Answer for missing entry in the table</a:t>
            </a:r>
          </a:p>
        </p:txBody>
      </p:sp>
      <p:sp>
        <p:nvSpPr>
          <p:cNvPr id="2" name="TextBox 1">
            <a:extLst>
              <a:ext uri="{FF2B5EF4-FFF2-40B4-BE49-F238E27FC236}">
                <a16:creationId xmlns:a16="http://schemas.microsoft.com/office/drawing/2014/main" id="{5CCC8173-6872-4A1F-AC85-970938978F61}"/>
              </a:ext>
            </a:extLst>
          </p:cNvPr>
          <p:cNvSpPr txBox="1"/>
          <p:nvPr/>
        </p:nvSpPr>
        <p:spPr>
          <a:xfrm rot="-5340000">
            <a:off x="6034328" y="3054312"/>
            <a:ext cx="123305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From </a:t>
            </a:r>
            <a:endParaRPr lang="en-US" sz="2800">
              <a:cs typeface="Calibri"/>
            </a:endParaRPr>
          </a:p>
        </p:txBody>
      </p:sp>
      <p:sp>
        <p:nvSpPr>
          <p:cNvPr id="5" name="TextBox 4">
            <a:extLst>
              <a:ext uri="{FF2B5EF4-FFF2-40B4-BE49-F238E27FC236}">
                <a16:creationId xmlns:a16="http://schemas.microsoft.com/office/drawing/2014/main" id="{40DBA6A6-9803-460A-90EE-9D8865FE03F3}"/>
              </a:ext>
            </a:extLst>
          </p:cNvPr>
          <p:cNvSpPr txBox="1"/>
          <p:nvPr/>
        </p:nvSpPr>
        <p:spPr>
          <a:xfrm>
            <a:off x="9691928" y="-76815"/>
            <a:ext cx="123305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To</a:t>
            </a:r>
            <a:endParaRPr lang="en-US"/>
          </a:p>
        </p:txBody>
      </p:sp>
      <p:cxnSp>
        <p:nvCxnSpPr>
          <p:cNvPr id="11" name="Straight Arrow Connector 10">
            <a:extLst>
              <a:ext uri="{FF2B5EF4-FFF2-40B4-BE49-F238E27FC236}">
                <a16:creationId xmlns:a16="http://schemas.microsoft.com/office/drawing/2014/main" id="{497BF50E-A27B-40C5-B07A-ED2DB59E3655}"/>
              </a:ext>
            </a:extLst>
          </p:cNvPr>
          <p:cNvCxnSpPr/>
          <p:nvPr/>
        </p:nvCxnSpPr>
        <p:spPr>
          <a:xfrm>
            <a:off x="8337984" y="1129305"/>
            <a:ext cx="3492778" cy="3885141"/>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67FA36-DDCD-4D62-AFE5-9D0F5754945D}"/>
              </a:ext>
            </a:extLst>
          </p:cNvPr>
          <p:cNvSpPr txBox="1"/>
          <p:nvPr/>
        </p:nvSpPr>
        <p:spPr>
          <a:xfrm>
            <a:off x="443412" y="844084"/>
            <a:ext cx="6765560"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Directed graphs are not symmetric</a:t>
            </a:r>
            <a:endParaRPr lang="en-US" sz="2000">
              <a:cs typeface="Calibri"/>
            </a:endParaRPr>
          </a:p>
          <a:p>
            <a:r>
              <a:rPr lang="en-US" sz="2000">
                <a:cs typeface="Calibri"/>
              </a:rPr>
              <a:t>1 --&gt; 2 and 3 --&gt; 2; column "2" captures that</a:t>
            </a:r>
            <a:endParaRPr lang="en-US"/>
          </a:p>
          <a:p>
            <a:r>
              <a:rPr lang="en-US" sz="2000" b="1">
                <a:cs typeface="Calibri"/>
              </a:rPr>
              <a:t>From 3 to 0 means the lower-left value is 1</a:t>
            </a:r>
          </a:p>
        </p:txBody>
      </p:sp>
    </p:spTree>
    <p:extLst>
      <p:ext uri="{BB962C8B-B14F-4D97-AF65-F5344CB8AC3E}">
        <p14:creationId xmlns:p14="http://schemas.microsoft.com/office/powerpoint/2010/main" val="1136757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609AD79-DAB3-40FA-BDAA-7FDB7069443A}"/>
              </a:ext>
            </a:extLst>
          </p:cNvPr>
          <p:cNvSpPr>
            <a:spLocks noGrp="1"/>
          </p:cNvSpPr>
          <p:nvPr>
            <p:ph type="title"/>
          </p:nvPr>
        </p:nvSpPr>
        <p:spPr>
          <a:xfrm>
            <a:off x="640079" y="2053641"/>
            <a:ext cx="3927257" cy="2760098"/>
          </a:xfrm>
        </p:spPr>
        <p:txBody>
          <a:bodyPr>
            <a:normAutofit/>
          </a:bodyPr>
          <a:lstStyle/>
          <a:p>
            <a:r>
              <a:rPr lang="en-US">
                <a:solidFill>
                  <a:srgbClr val="FFFFFF"/>
                </a:solidFill>
                <a:cs typeface="Calibri Light"/>
              </a:rPr>
              <a:t>Weighted Graphs</a:t>
            </a:r>
            <a:endParaRPr lang="en-US">
              <a:solidFill>
                <a:srgbClr val="FFFFFF"/>
              </a:solidFill>
            </a:endParaRPr>
          </a:p>
        </p:txBody>
      </p:sp>
      <p:sp>
        <p:nvSpPr>
          <p:cNvPr id="3" name="Content Placeholder 2">
            <a:extLst>
              <a:ext uri="{FF2B5EF4-FFF2-40B4-BE49-F238E27FC236}">
                <a16:creationId xmlns:a16="http://schemas.microsoft.com/office/drawing/2014/main" id="{231EF1F0-BE34-4827-9BBA-86CE8DA5F80A}"/>
              </a:ext>
            </a:extLst>
          </p:cNvPr>
          <p:cNvSpPr>
            <a:spLocks noGrp="1"/>
          </p:cNvSpPr>
          <p:nvPr>
            <p:ph idx="1"/>
          </p:nvPr>
        </p:nvSpPr>
        <p:spPr>
          <a:xfrm>
            <a:off x="6090574" y="801866"/>
            <a:ext cx="5306084" cy="5230634"/>
          </a:xfrm>
        </p:spPr>
        <p:txBody>
          <a:bodyPr anchor="ctr">
            <a:normAutofit/>
          </a:bodyPr>
          <a:lstStyle/>
          <a:p>
            <a:r>
              <a:rPr lang="en-US" sz="2400" strike="sngStrike" dirty="0">
                <a:solidFill>
                  <a:srgbClr val="000000"/>
                </a:solidFill>
                <a:cs typeface="Calibri"/>
              </a:rPr>
              <a:t>Addressing points from previous week</a:t>
            </a:r>
          </a:p>
          <a:p>
            <a:r>
              <a:rPr lang="en-US" sz="2400" strike="sngStrike" dirty="0">
                <a:solidFill>
                  <a:srgbClr val="000000"/>
                </a:solidFill>
                <a:cs typeface="Calibri"/>
              </a:rPr>
              <a:t>Introduction to Graphs</a:t>
            </a:r>
          </a:p>
          <a:p>
            <a:r>
              <a:rPr lang="en-US" sz="2400" strike="sngStrike" dirty="0">
                <a:solidFill>
                  <a:srgbClr val="000000"/>
                </a:solidFill>
                <a:cs typeface="Calibri"/>
              </a:rPr>
              <a:t>Directed Graphs</a:t>
            </a:r>
          </a:p>
          <a:p>
            <a:r>
              <a:rPr lang="en-US" sz="2400" dirty="0">
                <a:solidFill>
                  <a:srgbClr val="000000"/>
                </a:solidFill>
                <a:highlight>
                  <a:srgbClr val="FFFF00"/>
                </a:highlight>
                <a:cs typeface="Calibri"/>
              </a:rPr>
              <a:t>Weighted Graphs</a:t>
            </a:r>
          </a:p>
          <a:p>
            <a:r>
              <a:rPr lang="en-US" sz="2400" dirty="0">
                <a:solidFill>
                  <a:srgbClr val="000000"/>
                </a:solidFill>
                <a:cs typeface="Calibri"/>
              </a:rPr>
              <a:t>Homework</a:t>
            </a:r>
          </a:p>
          <a:p>
            <a:r>
              <a:rPr lang="en-US" sz="2400" dirty="0">
                <a:solidFill>
                  <a:srgbClr val="000000"/>
                </a:solidFill>
                <a:cs typeface="Calibri"/>
              </a:rPr>
              <a:t>Elevator Pitch</a:t>
            </a:r>
          </a:p>
          <a:p>
            <a:endParaRPr lang="en-US" sz="2400" dirty="0">
              <a:solidFill>
                <a:srgbClr val="000000"/>
              </a:solidFill>
              <a:cs typeface="Calibri"/>
            </a:endParaRPr>
          </a:p>
        </p:txBody>
      </p:sp>
    </p:spTree>
    <p:extLst>
      <p:ext uri="{BB962C8B-B14F-4D97-AF65-F5344CB8AC3E}">
        <p14:creationId xmlns:p14="http://schemas.microsoft.com/office/powerpoint/2010/main" val="3712084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8B7E5-0C31-41FC-87D0-5092E3D4681D}"/>
              </a:ext>
            </a:extLst>
          </p:cNvPr>
          <p:cNvSpPr>
            <a:spLocks noGrp="1"/>
          </p:cNvSpPr>
          <p:nvPr>
            <p:ph type="title"/>
          </p:nvPr>
        </p:nvSpPr>
        <p:spPr/>
        <p:txBody>
          <a:bodyPr/>
          <a:lstStyle/>
          <a:p>
            <a:r>
              <a:rPr lang="en-US" dirty="0">
                <a:cs typeface="Calibri Light"/>
              </a:rPr>
              <a:t>Use case for graphs:</a:t>
            </a:r>
            <a:br>
              <a:rPr lang="en-US" dirty="0">
                <a:cs typeface="Calibri Light"/>
              </a:rPr>
            </a:br>
            <a:r>
              <a:rPr lang="en-US" dirty="0">
                <a:cs typeface="Calibri Light"/>
              </a:rPr>
              <a:t>Logistics</a:t>
            </a:r>
            <a:endParaRPr lang="en-US" dirty="0"/>
          </a:p>
        </p:txBody>
      </p:sp>
      <p:sp>
        <p:nvSpPr>
          <p:cNvPr id="3" name="Content Placeholder 2">
            <a:extLst>
              <a:ext uri="{FF2B5EF4-FFF2-40B4-BE49-F238E27FC236}">
                <a16:creationId xmlns:a16="http://schemas.microsoft.com/office/drawing/2014/main" id="{4A2CEE39-ACE9-4B1B-B074-1B88C1F71EF2}"/>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Routing of </a:t>
            </a:r>
            <a:endParaRPr lang="en-US"/>
          </a:p>
          <a:p>
            <a:r>
              <a:rPr lang="en-US" dirty="0">
                <a:cs typeface="Calibri"/>
              </a:rPr>
              <a:t>Flights (American, Delta, Southwest, United, Spirit)</a:t>
            </a:r>
          </a:p>
          <a:p>
            <a:r>
              <a:rPr lang="en-US" dirty="0">
                <a:cs typeface="Calibri"/>
              </a:rPr>
              <a:t>Delivery trucks (Amazon, USPS, FedEx, UPS, DHL)</a:t>
            </a:r>
          </a:p>
          <a:p>
            <a:r>
              <a:rPr lang="en-US" dirty="0">
                <a:cs typeface="Calibri"/>
              </a:rPr>
              <a:t>Electrical power</a:t>
            </a:r>
          </a:p>
          <a:p>
            <a:endParaRPr lang="en-US" dirty="0">
              <a:cs typeface="Calibri"/>
            </a:endParaRPr>
          </a:p>
          <a:p>
            <a:pPr marL="0" indent="0">
              <a:buNone/>
            </a:pPr>
            <a:r>
              <a:rPr lang="en-US">
                <a:cs typeface="Calibri"/>
              </a:rPr>
              <a:t>Each physical location is separated by a distance --&gt; time, money</a:t>
            </a:r>
            <a:endParaRPr lang="en-US" dirty="0">
              <a:cs typeface="Calibri"/>
            </a:endParaRPr>
          </a:p>
          <a:p>
            <a:pPr marL="0" indent="0">
              <a:buNone/>
            </a:pPr>
            <a:endParaRPr lang="en-US" dirty="0">
              <a:cs typeface="Calibri"/>
            </a:endParaRPr>
          </a:p>
          <a:p>
            <a:pPr marL="0" indent="0">
              <a:buNone/>
            </a:pPr>
            <a:r>
              <a:rPr lang="en-US">
                <a:cs typeface="Calibri"/>
              </a:rPr>
              <a:t>Which choice of routes is cheapest or fastest?</a:t>
            </a:r>
            <a:endParaRPr lang="en-US" dirty="0">
              <a:cs typeface="Calibri"/>
            </a:endParaRPr>
          </a:p>
          <a:p>
            <a:endParaRPr lang="en-US" dirty="0">
              <a:cs typeface="Calibri"/>
            </a:endParaRPr>
          </a:p>
        </p:txBody>
      </p:sp>
    </p:spTree>
    <p:extLst>
      <p:ext uri="{BB962C8B-B14F-4D97-AF65-F5344CB8AC3E}">
        <p14:creationId xmlns:p14="http://schemas.microsoft.com/office/powerpoint/2010/main" val="2197753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4B4D-34FE-4A9F-A36D-930BB9EAB1E5}"/>
              </a:ext>
            </a:extLst>
          </p:cNvPr>
          <p:cNvSpPr>
            <a:spLocks noGrp="1"/>
          </p:cNvSpPr>
          <p:nvPr>
            <p:ph type="title"/>
          </p:nvPr>
        </p:nvSpPr>
        <p:spPr/>
        <p:txBody>
          <a:bodyPr/>
          <a:lstStyle/>
          <a:p>
            <a:r>
              <a:rPr lang="en-US" dirty="0">
                <a:cs typeface="Calibri Light"/>
              </a:rPr>
              <a:t>Example application of weighted graph</a:t>
            </a:r>
            <a:endParaRPr lang="en-US" dirty="0"/>
          </a:p>
        </p:txBody>
      </p:sp>
      <p:sp>
        <p:nvSpPr>
          <p:cNvPr id="3" name="Content Placeholder 2">
            <a:extLst>
              <a:ext uri="{FF2B5EF4-FFF2-40B4-BE49-F238E27FC236}">
                <a16:creationId xmlns:a16="http://schemas.microsoft.com/office/drawing/2014/main" id="{8C8DB52D-0562-41D2-A666-08F36949B964}"/>
              </a:ext>
            </a:extLst>
          </p:cNvPr>
          <p:cNvSpPr>
            <a:spLocks noGrp="1"/>
          </p:cNvSpPr>
          <p:nvPr>
            <p:ph idx="1"/>
          </p:nvPr>
        </p:nvSpPr>
        <p:spPr/>
        <p:txBody>
          <a:bodyPr vert="horz" lIns="91440" tIns="45720" rIns="91440" bIns="45720" rtlCol="0" anchor="t">
            <a:normAutofit/>
          </a:bodyPr>
          <a:lstStyle/>
          <a:p>
            <a:r>
              <a:rPr lang="en-US" dirty="0">
                <a:cs typeface="Calibri"/>
                <a:hlinkClick r:id="rId3"/>
              </a:rPr>
              <a:t>Travelling salesperson problem</a:t>
            </a:r>
            <a:r>
              <a:rPr lang="en-US" dirty="0">
                <a:cs typeface="Calibri"/>
              </a:rPr>
              <a:t>: "Given a list of cities and the distances between each pair of cities, what is the shortest possible route that visits each city and returns to the origin city?"</a:t>
            </a:r>
            <a:endParaRPr lang="en-US" dirty="0">
              <a:cs typeface="Calibri"/>
              <a:hlinkClick r:id="rId3"/>
            </a:endParaRPr>
          </a:p>
          <a:p>
            <a:endParaRPr lang="en-US" dirty="0">
              <a:cs typeface="Calibri"/>
            </a:endParaRPr>
          </a:p>
          <a:p>
            <a:endParaRPr lang="en-US" dirty="0">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9712DC66-2E28-4E87-8089-9758F8E14772}"/>
              </a:ext>
            </a:extLst>
          </p:cNvPr>
          <p:cNvPicPr>
            <a:picLocks noChangeAspect="1"/>
          </p:cNvPicPr>
          <p:nvPr/>
        </p:nvPicPr>
        <p:blipFill>
          <a:blip r:embed="rId4"/>
          <a:stretch>
            <a:fillRect/>
          </a:stretch>
        </p:blipFill>
        <p:spPr>
          <a:xfrm>
            <a:off x="2341418" y="3184222"/>
            <a:ext cx="7051963" cy="3606828"/>
          </a:xfrm>
          <a:prstGeom prst="rect">
            <a:avLst/>
          </a:prstGeom>
        </p:spPr>
      </p:pic>
      <p:sp>
        <p:nvSpPr>
          <p:cNvPr id="6" name="TextBox 5">
            <a:extLst>
              <a:ext uri="{FF2B5EF4-FFF2-40B4-BE49-F238E27FC236}">
                <a16:creationId xmlns:a16="http://schemas.microsoft.com/office/drawing/2014/main" id="{3B3F7C00-F1E0-4E43-8456-C2333D87430E}"/>
              </a:ext>
            </a:extLst>
          </p:cNvPr>
          <p:cNvSpPr txBox="1"/>
          <p:nvPr/>
        </p:nvSpPr>
        <p:spPr>
          <a:xfrm>
            <a:off x="10002982" y="617219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hlinkClick r:id="rId5"/>
              </a:rPr>
              <a:t>source</a:t>
            </a:r>
          </a:p>
        </p:txBody>
      </p:sp>
    </p:spTree>
    <p:extLst>
      <p:ext uri="{BB962C8B-B14F-4D97-AF65-F5344CB8AC3E}">
        <p14:creationId xmlns:p14="http://schemas.microsoft.com/office/powerpoint/2010/main" val="1449007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820335-D1D7-4BC9-81E5-EEE46F108719}"/>
              </a:ext>
            </a:extLst>
          </p:cNvPr>
          <p:cNvSpPr txBox="1"/>
          <p:nvPr/>
        </p:nvSpPr>
        <p:spPr>
          <a:xfrm>
            <a:off x="215464" y="6014883"/>
            <a:ext cx="1125878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hlinkClick r:id="rId3"/>
              </a:rPr>
              <a:t>https://blogs.cornell.edu/info2040/2011/09/14/google-maps-its-just-one-big-graph/</a:t>
            </a:r>
          </a:p>
          <a:p>
            <a:r>
              <a:rPr lang="en-US" dirty="0">
                <a:cs typeface="Calibri"/>
                <a:hlinkClick r:id="rId4"/>
              </a:rPr>
              <a:t>https://motherboard.vice.com/en_us/article/4x3pp9/the-simple-elegant-algorithm-that-makes-google-maps-possible</a:t>
            </a:r>
            <a:endParaRPr lang="en-US" dirty="0"/>
          </a:p>
        </p:txBody>
      </p:sp>
      <p:pic>
        <p:nvPicPr>
          <p:cNvPr id="4" name="Picture 4" descr="A close up of a map&#10;&#10;Description generated with high confidence">
            <a:extLst>
              <a:ext uri="{FF2B5EF4-FFF2-40B4-BE49-F238E27FC236}">
                <a16:creationId xmlns:a16="http://schemas.microsoft.com/office/drawing/2014/main" id="{990DB8AC-53E6-457D-AD8D-3A9157A441A3}"/>
              </a:ext>
            </a:extLst>
          </p:cNvPr>
          <p:cNvPicPr>
            <a:picLocks noChangeAspect="1"/>
          </p:cNvPicPr>
          <p:nvPr/>
        </p:nvPicPr>
        <p:blipFill>
          <a:blip r:embed="rId5"/>
          <a:stretch>
            <a:fillRect/>
          </a:stretch>
        </p:blipFill>
        <p:spPr>
          <a:xfrm>
            <a:off x="582764" y="5683"/>
            <a:ext cx="10825597" cy="6007466"/>
          </a:xfrm>
          <a:prstGeom prst="rect">
            <a:avLst/>
          </a:prstGeom>
        </p:spPr>
      </p:pic>
    </p:spTree>
    <p:extLst>
      <p:ext uri="{BB962C8B-B14F-4D97-AF65-F5344CB8AC3E}">
        <p14:creationId xmlns:p14="http://schemas.microsoft.com/office/powerpoint/2010/main" val="692292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1DCF-11E8-4AF0-A983-57F0206B1C55}"/>
              </a:ext>
            </a:extLst>
          </p:cNvPr>
          <p:cNvSpPr>
            <a:spLocks noGrp="1"/>
          </p:cNvSpPr>
          <p:nvPr>
            <p:ph type="title"/>
          </p:nvPr>
        </p:nvSpPr>
        <p:spPr/>
        <p:txBody>
          <a:bodyPr/>
          <a:lstStyle/>
          <a:p>
            <a:r>
              <a:rPr lang="en-US" dirty="0">
                <a:cs typeface="Calibri Light"/>
              </a:rPr>
              <a:t>weighted graph and adjacency matrix </a:t>
            </a:r>
          </a:p>
        </p:txBody>
      </p:sp>
      <p:sp>
        <p:nvSpPr>
          <p:cNvPr id="4" name="Oval 3">
            <a:extLst>
              <a:ext uri="{FF2B5EF4-FFF2-40B4-BE49-F238E27FC236}">
                <a16:creationId xmlns:a16="http://schemas.microsoft.com/office/drawing/2014/main" id="{A6A9E28E-3FFA-4D05-85C9-5F044C49E73D}"/>
              </a:ext>
            </a:extLst>
          </p:cNvPr>
          <p:cNvSpPr/>
          <p:nvPr/>
        </p:nvSpPr>
        <p:spPr>
          <a:xfrm>
            <a:off x="771832" y="411479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5" name="Oval 4">
            <a:extLst>
              <a:ext uri="{FF2B5EF4-FFF2-40B4-BE49-F238E27FC236}">
                <a16:creationId xmlns:a16="http://schemas.microsoft.com/office/drawing/2014/main" id="{FD1CF9DF-7A70-48DF-85EE-A4CCAD8E8EF0}"/>
              </a:ext>
            </a:extLst>
          </p:cNvPr>
          <p:cNvSpPr/>
          <p:nvPr/>
        </p:nvSpPr>
        <p:spPr>
          <a:xfrm>
            <a:off x="3352798" y="2578508"/>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a:t>
            </a:r>
            <a:endParaRPr lang="en-US"/>
          </a:p>
        </p:txBody>
      </p:sp>
      <p:sp>
        <p:nvSpPr>
          <p:cNvPr id="6" name="Oval 5">
            <a:extLst>
              <a:ext uri="{FF2B5EF4-FFF2-40B4-BE49-F238E27FC236}">
                <a16:creationId xmlns:a16="http://schemas.microsoft.com/office/drawing/2014/main" id="{F7CB55C1-06BA-41B2-9B3E-3D8D15CD7276}"/>
              </a:ext>
            </a:extLst>
          </p:cNvPr>
          <p:cNvSpPr/>
          <p:nvPr/>
        </p:nvSpPr>
        <p:spPr>
          <a:xfrm>
            <a:off x="1128250" y="164444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sp>
        <p:nvSpPr>
          <p:cNvPr id="7" name="Oval 6">
            <a:extLst>
              <a:ext uri="{FF2B5EF4-FFF2-40B4-BE49-F238E27FC236}">
                <a16:creationId xmlns:a16="http://schemas.microsoft.com/office/drawing/2014/main" id="{CE8A51D5-0F4E-4B19-8C19-30AC7D435E4A}"/>
              </a:ext>
            </a:extLst>
          </p:cNvPr>
          <p:cNvSpPr/>
          <p:nvPr/>
        </p:nvSpPr>
        <p:spPr>
          <a:xfrm>
            <a:off x="1681315" y="2418734"/>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t>
            </a:r>
            <a:endParaRPr lang="en-US"/>
          </a:p>
        </p:txBody>
      </p:sp>
      <p:sp>
        <p:nvSpPr>
          <p:cNvPr id="8" name="Oval 7">
            <a:extLst>
              <a:ext uri="{FF2B5EF4-FFF2-40B4-BE49-F238E27FC236}">
                <a16:creationId xmlns:a16="http://schemas.microsoft.com/office/drawing/2014/main" id="{C322E5DB-14DF-472B-AA02-90ADD6EBC127}"/>
              </a:ext>
            </a:extLst>
          </p:cNvPr>
          <p:cNvSpPr/>
          <p:nvPr/>
        </p:nvSpPr>
        <p:spPr>
          <a:xfrm>
            <a:off x="2455605" y="3291347"/>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9" name="Oval 8">
            <a:extLst>
              <a:ext uri="{FF2B5EF4-FFF2-40B4-BE49-F238E27FC236}">
                <a16:creationId xmlns:a16="http://schemas.microsoft.com/office/drawing/2014/main" id="{F3BFF0EF-73D4-4726-8A5E-118AAD98276E}"/>
              </a:ext>
            </a:extLst>
          </p:cNvPr>
          <p:cNvSpPr/>
          <p:nvPr/>
        </p:nvSpPr>
        <p:spPr>
          <a:xfrm>
            <a:off x="2984089" y="1693605"/>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10" name="Oval 9">
            <a:extLst>
              <a:ext uri="{FF2B5EF4-FFF2-40B4-BE49-F238E27FC236}">
                <a16:creationId xmlns:a16="http://schemas.microsoft.com/office/drawing/2014/main" id="{03085622-605D-459E-84D9-8CE55DC4AE7F}"/>
              </a:ext>
            </a:extLst>
          </p:cNvPr>
          <p:cNvSpPr/>
          <p:nvPr/>
        </p:nvSpPr>
        <p:spPr>
          <a:xfrm>
            <a:off x="3955025" y="311928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K</a:t>
            </a:r>
            <a:endParaRPr lang="en-US"/>
          </a:p>
        </p:txBody>
      </p:sp>
      <p:sp>
        <p:nvSpPr>
          <p:cNvPr id="11" name="Oval 10">
            <a:extLst>
              <a:ext uri="{FF2B5EF4-FFF2-40B4-BE49-F238E27FC236}">
                <a16:creationId xmlns:a16="http://schemas.microsoft.com/office/drawing/2014/main" id="{A49D454A-901E-427D-933F-E88647259FEA}"/>
              </a:ext>
            </a:extLst>
          </p:cNvPr>
          <p:cNvSpPr/>
          <p:nvPr/>
        </p:nvSpPr>
        <p:spPr>
          <a:xfrm>
            <a:off x="4409767" y="185337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J</a:t>
            </a:r>
            <a:endParaRPr lang="en-US"/>
          </a:p>
        </p:txBody>
      </p:sp>
      <p:sp>
        <p:nvSpPr>
          <p:cNvPr id="12" name="Oval 11">
            <a:extLst>
              <a:ext uri="{FF2B5EF4-FFF2-40B4-BE49-F238E27FC236}">
                <a16:creationId xmlns:a16="http://schemas.microsoft.com/office/drawing/2014/main" id="{0176FAEA-6EA8-4EFF-9DB9-0A96595CB481}"/>
              </a:ext>
            </a:extLst>
          </p:cNvPr>
          <p:cNvSpPr/>
          <p:nvPr/>
        </p:nvSpPr>
        <p:spPr>
          <a:xfrm>
            <a:off x="3574025" y="418854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t>
            </a:r>
            <a:endParaRPr lang="en-US"/>
          </a:p>
        </p:txBody>
      </p:sp>
      <p:sp>
        <p:nvSpPr>
          <p:cNvPr id="13" name="Oval 12">
            <a:extLst>
              <a:ext uri="{FF2B5EF4-FFF2-40B4-BE49-F238E27FC236}">
                <a16:creationId xmlns:a16="http://schemas.microsoft.com/office/drawing/2014/main" id="{6081893C-D380-4C92-9FF0-4B2D6A6DE444}"/>
              </a:ext>
            </a:extLst>
          </p:cNvPr>
          <p:cNvSpPr/>
          <p:nvPr/>
        </p:nvSpPr>
        <p:spPr>
          <a:xfrm>
            <a:off x="1816508" y="4028766"/>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14" name="Oval 13">
            <a:extLst>
              <a:ext uri="{FF2B5EF4-FFF2-40B4-BE49-F238E27FC236}">
                <a16:creationId xmlns:a16="http://schemas.microsoft.com/office/drawing/2014/main" id="{45F45CC5-9636-42A3-BB41-E027CD2F3534}"/>
              </a:ext>
            </a:extLst>
          </p:cNvPr>
          <p:cNvSpPr/>
          <p:nvPr/>
        </p:nvSpPr>
        <p:spPr>
          <a:xfrm>
            <a:off x="907024" y="303325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t>
            </a:r>
            <a:endParaRPr lang="en-US"/>
          </a:p>
        </p:txBody>
      </p:sp>
      <p:cxnSp>
        <p:nvCxnSpPr>
          <p:cNvPr id="15" name="Straight Arrow Connector 14">
            <a:extLst>
              <a:ext uri="{FF2B5EF4-FFF2-40B4-BE49-F238E27FC236}">
                <a16:creationId xmlns:a16="http://schemas.microsoft.com/office/drawing/2014/main" id="{E091D5E6-4921-4AE1-9C07-DA1684ADEAC3}"/>
              </a:ext>
            </a:extLst>
          </p:cNvPr>
          <p:cNvCxnSpPr/>
          <p:nvPr/>
        </p:nvCxnSpPr>
        <p:spPr>
          <a:xfrm>
            <a:off x="1472380" y="2000864"/>
            <a:ext cx="299884" cy="447368"/>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32DA13-1A51-4A6B-8136-C38A8861AA17}"/>
              </a:ext>
            </a:extLst>
          </p:cNvPr>
          <p:cNvCxnSpPr>
            <a:cxnSpLocks/>
          </p:cNvCxnSpPr>
          <p:nvPr/>
        </p:nvCxnSpPr>
        <p:spPr>
          <a:xfrm>
            <a:off x="1337186" y="3365089"/>
            <a:ext cx="619432" cy="717755"/>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B8395F-FAA2-449D-B74A-DCC4678BFE3C}"/>
              </a:ext>
            </a:extLst>
          </p:cNvPr>
          <p:cNvCxnSpPr>
            <a:cxnSpLocks/>
          </p:cNvCxnSpPr>
          <p:nvPr/>
        </p:nvCxnSpPr>
        <p:spPr>
          <a:xfrm flipH="1">
            <a:off x="4267199" y="2295832"/>
            <a:ext cx="326922" cy="803786"/>
          </a:xfrm>
          <a:prstGeom prst="straightConnector1">
            <a:avLst/>
          </a:prstGeom>
          <a:ln w="12700"/>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FDE0CF-36DC-4D6B-9854-6CDDA9A61F87}"/>
              </a:ext>
            </a:extLst>
          </p:cNvPr>
          <p:cNvCxnSpPr>
            <a:cxnSpLocks/>
          </p:cNvCxnSpPr>
          <p:nvPr/>
        </p:nvCxnSpPr>
        <p:spPr>
          <a:xfrm>
            <a:off x="3279057" y="2099186"/>
            <a:ext cx="238433" cy="508819"/>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FB0731-FF45-4A3C-940B-D03FAC0F78ED}"/>
              </a:ext>
            </a:extLst>
          </p:cNvPr>
          <p:cNvCxnSpPr>
            <a:cxnSpLocks/>
          </p:cNvCxnSpPr>
          <p:nvPr/>
        </p:nvCxnSpPr>
        <p:spPr>
          <a:xfrm>
            <a:off x="2861186" y="3635476"/>
            <a:ext cx="730045" cy="644013"/>
          </a:xfrm>
          <a:prstGeom prst="straightConnector1">
            <a:avLst/>
          </a:prstGeom>
          <a:ln w="12700"/>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81A468-49BB-4469-A314-ADB5578C4687}"/>
              </a:ext>
            </a:extLst>
          </p:cNvPr>
          <p:cNvCxnSpPr>
            <a:cxnSpLocks/>
          </p:cNvCxnSpPr>
          <p:nvPr/>
        </p:nvCxnSpPr>
        <p:spPr>
          <a:xfrm flipH="1">
            <a:off x="2251586" y="3487991"/>
            <a:ext cx="1728018" cy="779206"/>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AA6FB6-9C03-457D-B236-6CF18EF57B08}"/>
              </a:ext>
            </a:extLst>
          </p:cNvPr>
          <p:cNvCxnSpPr>
            <a:cxnSpLocks/>
          </p:cNvCxnSpPr>
          <p:nvPr/>
        </p:nvCxnSpPr>
        <p:spPr>
          <a:xfrm flipH="1">
            <a:off x="1145456" y="2111476"/>
            <a:ext cx="1887793" cy="214343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EF7E37-CDC8-4265-8D9C-41B0E3778374}"/>
              </a:ext>
            </a:extLst>
          </p:cNvPr>
          <p:cNvCxnSpPr>
            <a:cxnSpLocks/>
          </p:cNvCxnSpPr>
          <p:nvPr/>
        </p:nvCxnSpPr>
        <p:spPr>
          <a:xfrm flipV="1">
            <a:off x="1361766" y="2866102"/>
            <a:ext cx="1983658" cy="40066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714B327-0D6E-4279-8E20-E829E9099162}"/>
              </a:ext>
            </a:extLst>
          </p:cNvPr>
          <p:cNvCxnSpPr>
            <a:cxnSpLocks/>
          </p:cNvCxnSpPr>
          <p:nvPr/>
        </p:nvCxnSpPr>
        <p:spPr>
          <a:xfrm>
            <a:off x="3746089" y="2934927"/>
            <a:ext cx="361335" cy="312175"/>
          </a:xfrm>
          <a:prstGeom prst="straightConnector1">
            <a:avLst/>
          </a:prstGeom>
          <a:ln w="57150"/>
        </p:spPr>
        <p:style>
          <a:lnRef idx="1">
            <a:schemeClr val="accent1"/>
          </a:lnRef>
          <a:fillRef idx="0">
            <a:schemeClr val="accent1"/>
          </a:fillRef>
          <a:effectRef idx="0">
            <a:schemeClr val="accent1"/>
          </a:effectRef>
          <a:fontRef idx="minor">
            <a:schemeClr val="tx1"/>
          </a:fontRef>
        </p:style>
      </p:cxnSp>
      <p:graphicFrame>
        <p:nvGraphicFramePr>
          <p:cNvPr id="3" name="Table 103">
            <a:extLst>
              <a:ext uri="{FF2B5EF4-FFF2-40B4-BE49-F238E27FC236}">
                <a16:creationId xmlns:a16="http://schemas.microsoft.com/office/drawing/2014/main" id="{A973DC18-705A-498A-87A1-CC19AF194AF7}"/>
              </a:ext>
            </a:extLst>
          </p:cNvPr>
          <p:cNvGraphicFramePr>
            <a:graphicFrameLocks noGrp="1"/>
          </p:cNvGraphicFramePr>
          <p:nvPr>
            <p:extLst>
              <p:ext uri="{D42A27DB-BD31-4B8C-83A1-F6EECF244321}">
                <p14:modId xmlns:p14="http://schemas.microsoft.com/office/powerpoint/2010/main" val="3988904170"/>
              </p:ext>
            </p:extLst>
          </p:nvPr>
        </p:nvGraphicFramePr>
        <p:xfrm>
          <a:off x="6292645" y="1720645"/>
          <a:ext cx="5312448" cy="4450071"/>
        </p:xfrm>
        <a:graphic>
          <a:graphicData uri="http://schemas.openxmlformats.org/drawingml/2006/table">
            <a:tbl>
              <a:tblPr firstRow="1" bandRow="1">
                <a:tableStyleId>{5C22544A-7EE6-4342-B048-85BDC9FD1C3A}</a:tableStyleId>
              </a:tblPr>
              <a:tblGrid>
                <a:gridCol w="442704">
                  <a:extLst>
                    <a:ext uri="{9D8B030D-6E8A-4147-A177-3AD203B41FA5}">
                      <a16:colId xmlns:a16="http://schemas.microsoft.com/office/drawing/2014/main" val="849087113"/>
                    </a:ext>
                  </a:extLst>
                </a:gridCol>
                <a:gridCol w="442704">
                  <a:extLst>
                    <a:ext uri="{9D8B030D-6E8A-4147-A177-3AD203B41FA5}">
                      <a16:colId xmlns:a16="http://schemas.microsoft.com/office/drawing/2014/main" val="2081196426"/>
                    </a:ext>
                  </a:extLst>
                </a:gridCol>
                <a:gridCol w="442704">
                  <a:extLst>
                    <a:ext uri="{9D8B030D-6E8A-4147-A177-3AD203B41FA5}">
                      <a16:colId xmlns:a16="http://schemas.microsoft.com/office/drawing/2014/main" val="2944873675"/>
                    </a:ext>
                  </a:extLst>
                </a:gridCol>
                <a:gridCol w="442704">
                  <a:extLst>
                    <a:ext uri="{9D8B030D-6E8A-4147-A177-3AD203B41FA5}">
                      <a16:colId xmlns:a16="http://schemas.microsoft.com/office/drawing/2014/main" val="2519374728"/>
                    </a:ext>
                  </a:extLst>
                </a:gridCol>
                <a:gridCol w="442704">
                  <a:extLst>
                    <a:ext uri="{9D8B030D-6E8A-4147-A177-3AD203B41FA5}">
                      <a16:colId xmlns:a16="http://schemas.microsoft.com/office/drawing/2014/main" val="713365732"/>
                    </a:ext>
                  </a:extLst>
                </a:gridCol>
                <a:gridCol w="442704">
                  <a:extLst>
                    <a:ext uri="{9D8B030D-6E8A-4147-A177-3AD203B41FA5}">
                      <a16:colId xmlns:a16="http://schemas.microsoft.com/office/drawing/2014/main" val="1691648810"/>
                    </a:ext>
                  </a:extLst>
                </a:gridCol>
                <a:gridCol w="442704">
                  <a:extLst>
                    <a:ext uri="{9D8B030D-6E8A-4147-A177-3AD203B41FA5}">
                      <a16:colId xmlns:a16="http://schemas.microsoft.com/office/drawing/2014/main" val="3911252491"/>
                    </a:ext>
                  </a:extLst>
                </a:gridCol>
                <a:gridCol w="442704">
                  <a:extLst>
                    <a:ext uri="{9D8B030D-6E8A-4147-A177-3AD203B41FA5}">
                      <a16:colId xmlns:a16="http://schemas.microsoft.com/office/drawing/2014/main" val="1096608065"/>
                    </a:ext>
                  </a:extLst>
                </a:gridCol>
                <a:gridCol w="442704">
                  <a:extLst>
                    <a:ext uri="{9D8B030D-6E8A-4147-A177-3AD203B41FA5}">
                      <a16:colId xmlns:a16="http://schemas.microsoft.com/office/drawing/2014/main" val="2307528594"/>
                    </a:ext>
                  </a:extLst>
                </a:gridCol>
                <a:gridCol w="442704">
                  <a:extLst>
                    <a:ext uri="{9D8B030D-6E8A-4147-A177-3AD203B41FA5}">
                      <a16:colId xmlns:a16="http://schemas.microsoft.com/office/drawing/2014/main" val="3211125373"/>
                    </a:ext>
                  </a:extLst>
                </a:gridCol>
                <a:gridCol w="442704">
                  <a:extLst>
                    <a:ext uri="{9D8B030D-6E8A-4147-A177-3AD203B41FA5}">
                      <a16:colId xmlns:a16="http://schemas.microsoft.com/office/drawing/2014/main" val="662096883"/>
                    </a:ext>
                  </a:extLst>
                </a:gridCol>
                <a:gridCol w="442704">
                  <a:extLst>
                    <a:ext uri="{9D8B030D-6E8A-4147-A177-3AD203B41FA5}">
                      <a16:colId xmlns:a16="http://schemas.microsoft.com/office/drawing/2014/main" val="2373960375"/>
                    </a:ext>
                  </a:extLst>
                </a:gridCol>
              </a:tblGrid>
              <a:tr h="370840">
                <a:tc>
                  <a:txBody>
                    <a:bodyPr/>
                    <a:lstStyle/>
                    <a:p>
                      <a:pPr lvl="0">
                        <a:buNone/>
                      </a:pPr>
                      <a:endParaRPr lang="en-US" b="0">
                        <a:solidFill>
                          <a:schemeClr val="bg1"/>
                        </a:solidFill>
                      </a:endParaRPr>
                    </a:p>
                  </a:txBody>
                  <a:tcPr>
                    <a:solidFill>
                      <a:schemeClr val="accent1"/>
                    </a:solidFill>
                  </a:tcPr>
                </a:tc>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tc>
                  <a:txBody>
                    <a:bodyPr/>
                    <a:lstStyle/>
                    <a:p>
                      <a:r>
                        <a:rPr lang="en-US" dirty="0"/>
                        <a:t>F</a:t>
                      </a:r>
                    </a:p>
                  </a:txBody>
                  <a:tcPr/>
                </a:tc>
                <a:tc>
                  <a:txBody>
                    <a:bodyPr/>
                    <a:lstStyle/>
                    <a:p>
                      <a:r>
                        <a:rPr lang="en-US" dirty="0"/>
                        <a:t>G</a:t>
                      </a:r>
                    </a:p>
                  </a:txBody>
                  <a:tcPr/>
                </a:tc>
                <a:tc>
                  <a:txBody>
                    <a:bodyPr/>
                    <a:lstStyle/>
                    <a:p>
                      <a:r>
                        <a:rPr lang="en-US" dirty="0"/>
                        <a:t>H</a:t>
                      </a:r>
                    </a:p>
                  </a:txBody>
                  <a:tcPr/>
                </a:tc>
                <a:tc>
                  <a:txBody>
                    <a:bodyPr/>
                    <a:lstStyle/>
                    <a:p>
                      <a:r>
                        <a:rPr lang="en-US" dirty="0"/>
                        <a:t>J</a:t>
                      </a:r>
                    </a:p>
                  </a:txBody>
                  <a:tcPr/>
                </a:tc>
                <a:tc>
                  <a:txBody>
                    <a:bodyPr/>
                    <a:lstStyle/>
                    <a:p>
                      <a:r>
                        <a:rPr lang="en-US" dirty="0"/>
                        <a:t>K</a:t>
                      </a:r>
                    </a:p>
                  </a:txBody>
                  <a:tcPr/>
                </a:tc>
                <a:tc>
                  <a:txBody>
                    <a:bodyPr/>
                    <a:lstStyle/>
                    <a:p>
                      <a:pPr lvl="0">
                        <a:buNone/>
                      </a:pPr>
                      <a:r>
                        <a:rPr lang="en-US" dirty="0"/>
                        <a:t>M</a:t>
                      </a:r>
                    </a:p>
                  </a:txBody>
                  <a:tcPr/>
                </a:tc>
                <a:extLst>
                  <a:ext uri="{0D108BD9-81ED-4DB2-BD59-A6C34878D82A}">
                    <a16:rowId xmlns:a16="http://schemas.microsoft.com/office/drawing/2014/main" val="2303025810"/>
                  </a:ext>
                </a:extLst>
              </a:tr>
              <a:tr h="370840">
                <a:tc>
                  <a:txBody>
                    <a:bodyPr/>
                    <a:lstStyle/>
                    <a:p>
                      <a:pPr lvl="0">
                        <a:buNone/>
                      </a:pPr>
                      <a:r>
                        <a:rPr lang="en-US" b="0" dirty="0">
                          <a:solidFill>
                            <a:schemeClr val="bg1"/>
                          </a:solidFill>
                        </a:rPr>
                        <a:t>A</a:t>
                      </a:r>
                    </a:p>
                  </a:txBody>
                  <a:tcPr>
                    <a:solidFill>
                      <a:schemeClr val="accent1"/>
                    </a:solidFill>
                  </a:tcPr>
                </a:tc>
                <a:tc>
                  <a:txBody>
                    <a:bodyPr/>
                    <a:lstStyle/>
                    <a:p>
                      <a:r>
                        <a:rPr lang="en-US" dirty="0"/>
                        <a:t>0</a:t>
                      </a:r>
                    </a:p>
                  </a:txBody>
                  <a:tcPr/>
                </a:tc>
                <a:tc>
                  <a:txBody>
                    <a:bodyPr/>
                    <a:lstStyle/>
                    <a:p>
                      <a:r>
                        <a:rPr lang="en-US" dirty="0">
                          <a:highlight>
                            <a:srgbClr val="FFFF00"/>
                          </a:highlight>
                        </a:rPr>
                        <a:t>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3892460800"/>
                  </a:ext>
                </a:extLst>
              </a:tr>
              <a:tr h="370840">
                <a:tc>
                  <a:txBody>
                    <a:bodyPr/>
                    <a:lstStyle/>
                    <a:p>
                      <a:pPr lvl="0">
                        <a:buNone/>
                      </a:pPr>
                      <a:r>
                        <a:rPr lang="en-US" b="0" dirty="0">
                          <a:solidFill>
                            <a:schemeClr val="bg1"/>
                          </a:solidFill>
                        </a:rPr>
                        <a:t>B</a:t>
                      </a:r>
                    </a:p>
                  </a:txBody>
                  <a:tcPr>
                    <a:solidFill>
                      <a:schemeClr val="accent1"/>
                    </a:solidFill>
                  </a:tcPr>
                </a:tc>
                <a:tc>
                  <a:txBody>
                    <a:bodyPr/>
                    <a:lstStyle/>
                    <a:p>
                      <a:r>
                        <a:rPr lang="en-US" dirty="0">
                          <a:highlight>
                            <a:srgbClr val="FFFF00"/>
                          </a:highlight>
                        </a:rPr>
                        <a:t>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2462750641"/>
                  </a:ext>
                </a:extLst>
              </a:tr>
              <a:tr h="370840">
                <a:tc>
                  <a:txBody>
                    <a:bodyPr/>
                    <a:lstStyle/>
                    <a:p>
                      <a:pPr lvl="0">
                        <a:buNone/>
                      </a:pPr>
                      <a:r>
                        <a:rPr lang="en-US" b="0" dirty="0">
                          <a:solidFill>
                            <a:schemeClr val="bg1"/>
                          </a:solidFill>
                        </a:rPr>
                        <a:t>C</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4</a:t>
                      </a:r>
                    </a:p>
                  </a:txBody>
                  <a:tcPr/>
                </a:tc>
                <a:tc>
                  <a:txBody>
                    <a:bodyPr/>
                    <a:lstStyle/>
                    <a:p>
                      <a:r>
                        <a:rPr lang="en-US" dirty="0"/>
                        <a:t>0</a:t>
                      </a:r>
                    </a:p>
                  </a:txBody>
                  <a:tcPr/>
                </a:tc>
                <a:tc>
                  <a:txBody>
                    <a:bodyPr/>
                    <a:lstStyle/>
                    <a:p>
                      <a:r>
                        <a:rPr lang="en-US" dirty="0">
                          <a:highlight>
                            <a:srgbClr val="FFFF00"/>
                          </a:highlight>
                        </a:rPr>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4163796284"/>
                  </a:ext>
                </a:extLst>
              </a:tr>
              <a:tr h="370840">
                <a:tc>
                  <a:txBody>
                    <a:bodyPr/>
                    <a:lstStyle/>
                    <a:p>
                      <a:pPr lvl="0">
                        <a:buNone/>
                      </a:pPr>
                      <a:r>
                        <a:rPr lang="en-US" b="0" dirty="0">
                          <a:solidFill>
                            <a:schemeClr val="bg1"/>
                          </a:solidFill>
                        </a:rPr>
                        <a:t>D</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2</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461831053"/>
                  </a:ext>
                </a:extLst>
              </a:tr>
              <a:tr h="370840">
                <a:tc>
                  <a:txBody>
                    <a:bodyPr/>
                    <a:lstStyle/>
                    <a:p>
                      <a:pPr lvl="0">
                        <a:buNone/>
                      </a:pPr>
                      <a:r>
                        <a:rPr lang="en-US" b="0" dirty="0">
                          <a:solidFill>
                            <a:schemeClr val="bg1"/>
                          </a:solidFill>
                        </a:rPr>
                        <a:t>E</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4</a:t>
                      </a:r>
                    </a:p>
                  </a:txBody>
                  <a:tcPr/>
                </a:tc>
                <a:tc>
                  <a:txBody>
                    <a:bodyPr/>
                    <a:lstStyle/>
                    <a:p>
                      <a:pPr lvl="0">
                        <a:buNone/>
                      </a:pPr>
                      <a:r>
                        <a:rPr lang="en-US" dirty="0"/>
                        <a:t>0</a:t>
                      </a:r>
                    </a:p>
                  </a:txBody>
                  <a:tcPr/>
                </a:tc>
                <a:extLst>
                  <a:ext uri="{0D108BD9-81ED-4DB2-BD59-A6C34878D82A}">
                    <a16:rowId xmlns:a16="http://schemas.microsoft.com/office/drawing/2014/main" val="2540523350"/>
                  </a:ext>
                </a:extLst>
              </a:tr>
              <a:tr h="370840">
                <a:tc>
                  <a:txBody>
                    <a:bodyPr/>
                    <a:lstStyle/>
                    <a:p>
                      <a:pPr lvl="0">
                        <a:buNone/>
                      </a:pPr>
                      <a:r>
                        <a:rPr lang="en-US" b="0" dirty="0">
                          <a:solidFill>
                            <a:schemeClr val="bg1"/>
                          </a:solidFill>
                        </a:rPr>
                        <a:t>F</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highlight>
                            <a:srgbClr val="FFFF00"/>
                          </a:highlight>
                        </a:rPr>
                        <a:t>1</a:t>
                      </a:r>
                    </a:p>
                  </a:txBody>
                  <a:tcPr/>
                </a:tc>
                <a:extLst>
                  <a:ext uri="{0D108BD9-81ED-4DB2-BD59-A6C34878D82A}">
                    <a16:rowId xmlns:a16="http://schemas.microsoft.com/office/drawing/2014/main" val="833696444"/>
                  </a:ext>
                </a:extLst>
              </a:tr>
              <a:tr h="370839">
                <a:tc>
                  <a:txBody>
                    <a:bodyPr/>
                    <a:lstStyle/>
                    <a:p>
                      <a:pPr lvl="0">
                        <a:buNone/>
                      </a:pPr>
                      <a:r>
                        <a:rPr lang="en-US" b="0" dirty="0">
                          <a:solidFill>
                            <a:schemeClr val="bg1"/>
                          </a:solidFill>
                        </a:rPr>
                        <a:t>G</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2</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4</a:t>
                      </a:r>
                    </a:p>
                  </a:txBody>
                  <a:tcPr/>
                </a:tc>
                <a:tc>
                  <a:txBody>
                    <a:bodyPr/>
                    <a:lstStyle/>
                    <a:p>
                      <a:pPr lvl="0">
                        <a:buNone/>
                      </a:pPr>
                      <a:r>
                        <a:rPr lang="en-US" dirty="0"/>
                        <a:t>0</a:t>
                      </a:r>
                    </a:p>
                  </a:txBody>
                  <a:tcPr/>
                </a:tc>
                <a:tc>
                  <a:txBody>
                    <a:bodyPr/>
                    <a:lstStyle/>
                    <a:p>
                      <a:pPr lvl="0">
                        <a:buNone/>
                      </a:pPr>
                      <a:r>
                        <a:rPr lang="en-US" dirty="0">
                          <a:highlight>
                            <a:srgbClr val="FFFF00"/>
                          </a:highlight>
                        </a:rPr>
                        <a:t>4</a:t>
                      </a:r>
                    </a:p>
                  </a:txBody>
                  <a:tcPr/>
                </a:tc>
                <a:tc>
                  <a:txBody>
                    <a:bodyPr/>
                    <a:lstStyle/>
                    <a:p>
                      <a:pPr lvl="0">
                        <a:buNone/>
                      </a:pPr>
                      <a:r>
                        <a:rPr lang="en-US" dirty="0"/>
                        <a:t>0</a:t>
                      </a:r>
                    </a:p>
                  </a:txBody>
                  <a:tcPr/>
                </a:tc>
                <a:extLst>
                  <a:ext uri="{0D108BD9-81ED-4DB2-BD59-A6C34878D82A}">
                    <a16:rowId xmlns:a16="http://schemas.microsoft.com/office/drawing/2014/main" val="3615347071"/>
                  </a:ext>
                </a:extLst>
              </a:tr>
              <a:tr h="370838">
                <a:tc>
                  <a:txBody>
                    <a:bodyPr/>
                    <a:lstStyle/>
                    <a:p>
                      <a:pPr lvl="0">
                        <a:buNone/>
                      </a:pPr>
                      <a:r>
                        <a:rPr lang="en-US" b="0" dirty="0">
                          <a:solidFill>
                            <a:schemeClr val="bg1"/>
                          </a:solidFill>
                        </a:rPr>
                        <a:t>H</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2</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4</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730906774"/>
                  </a:ext>
                </a:extLst>
              </a:tr>
              <a:tr h="370838">
                <a:tc>
                  <a:txBody>
                    <a:bodyPr/>
                    <a:lstStyle/>
                    <a:p>
                      <a:pPr lvl="0">
                        <a:buNone/>
                      </a:pPr>
                      <a:r>
                        <a:rPr lang="en-US" b="0" dirty="0">
                          <a:solidFill>
                            <a:schemeClr val="bg1"/>
                          </a:solidFill>
                        </a:rPr>
                        <a:t>J</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extLst>
                  <a:ext uri="{0D108BD9-81ED-4DB2-BD59-A6C34878D82A}">
                    <a16:rowId xmlns:a16="http://schemas.microsoft.com/office/drawing/2014/main" val="4122775866"/>
                  </a:ext>
                </a:extLst>
              </a:tr>
              <a:tr h="370838">
                <a:tc>
                  <a:txBody>
                    <a:bodyPr/>
                    <a:lstStyle/>
                    <a:p>
                      <a:pPr lvl="0">
                        <a:buNone/>
                      </a:pPr>
                      <a:r>
                        <a:rPr lang="en-US" b="0" dirty="0">
                          <a:solidFill>
                            <a:schemeClr val="bg1"/>
                          </a:solidFill>
                        </a:rPr>
                        <a:t>K</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4</a:t>
                      </a:r>
                    </a:p>
                  </a:txBody>
                  <a:tcPr/>
                </a:tc>
                <a:tc>
                  <a:txBody>
                    <a:bodyPr/>
                    <a:lstStyle/>
                    <a:p>
                      <a:pPr lvl="0">
                        <a:buNone/>
                      </a:pPr>
                      <a:r>
                        <a:rPr lang="en-US" dirty="0"/>
                        <a:t>0</a:t>
                      </a:r>
                    </a:p>
                  </a:txBody>
                  <a:tcPr/>
                </a:tc>
                <a:tc>
                  <a:txBody>
                    <a:bodyPr/>
                    <a:lstStyle/>
                    <a:p>
                      <a:pPr lvl="0">
                        <a:buNone/>
                      </a:pPr>
                      <a:r>
                        <a:rPr lang="en-US" dirty="0">
                          <a:highlight>
                            <a:srgbClr val="FFFF00"/>
                          </a:highlight>
                        </a:rPr>
                        <a:t>4</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4045810047"/>
                  </a:ext>
                </a:extLst>
              </a:tr>
              <a:tr h="370838">
                <a:tc>
                  <a:txBody>
                    <a:bodyPr/>
                    <a:lstStyle/>
                    <a:p>
                      <a:pPr lvl="0">
                        <a:buNone/>
                      </a:pPr>
                      <a:r>
                        <a:rPr lang="en-US" b="0" dirty="0">
                          <a:solidFill>
                            <a:schemeClr val="bg1"/>
                          </a:solidFill>
                        </a:rPr>
                        <a:t>M</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944089698"/>
                  </a:ext>
                </a:extLst>
              </a:tr>
            </a:tbl>
          </a:graphicData>
        </a:graphic>
      </p:graphicFrame>
    </p:spTree>
    <p:extLst>
      <p:ext uri="{BB962C8B-B14F-4D97-AF65-F5344CB8AC3E}">
        <p14:creationId xmlns:p14="http://schemas.microsoft.com/office/powerpoint/2010/main" val="877478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1DCF-11E8-4AF0-A983-57F0206B1C55}"/>
              </a:ext>
            </a:extLst>
          </p:cNvPr>
          <p:cNvSpPr>
            <a:spLocks noGrp="1"/>
          </p:cNvSpPr>
          <p:nvPr>
            <p:ph type="title"/>
          </p:nvPr>
        </p:nvSpPr>
        <p:spPr>
          <a:xfrm>
            <a:off x="358878" y="365125"/>
            <a:ext cx="10994922" cy="1325563"/>
          </a:xfrm>
        </p:spPr>
        <p:txBody>
          <a:bodyPr/>
          <a:lstStyle/>
          <a:p>
            <a:r>
              <a:rPr lang="en-US" dirty="0">
                <a:cs typeface="Calibri Light"/>
              </a:rPr>
              <a:t>Directed weighted graph and adjacency matrix </a:t>
            </a:r>
            <a:endParaRPr lang="en-US" dirty="0"/>
          </a:p>
        </p:txBody>
      </p:sp>
      <p:sp>
        <p:nvSpPr>
          <p:cNvPr id="4" name="Oval 3">
            <a:extLst>
              <a:ext uri="{FF2B5EF4-FFF2-40B4-BE49-F238E27FC236}">
                <a16:creationId xmlns:a16="http://schemas.microsoft.com/office/drawing/2014/main" id="{A6A9E28E-3FFA-4D05-85C9-5F044C49E73D}"/>
              </a:ext>
            </a:extLst>
          </p:cNvPr>
          <p:cNvSpPr/>
          <p:nvPr/>
        </p:nvSpPr>
        <p:spPr>
          <a:xfrm>
            <a:off x="771832" y="411479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5" name="Oval 4">
            <a:extLst>
              <a:ext uri="{FF2B5EF4-FFF2-40B4-BE49-F238E27FC236}">
                <a16:creationId xmlns:a16="http://schemas.microsoft.com/office/drawing/2014/main" id="{FD1CF9DF-7A70-48DF-85EE-A4CCAD8E8EF0}"/>
              </a:ext>
            </a:extLst>
          </p:cNvPr>
          <p:cNvSpPr/>
          <p:nvPr/>
        </p:nvSpPr>
        <p:spPr>
          <a:xfrm>
            <a:off x="3352798" y="2578508"/>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a:t>
            </a:r>
            <a:endParaRPr lang="en-US"/>
          </a:p>
        </p:txBody>
      </p:sp>
      <p:sp>
        <p:nvSpPr>
          <p:cNvPr id="6" name="Oval 5">
            <a:extLst>
              <a:ext uri="{FF2B5EF4-FFF2-40B4-BE49-F238E27FC236}">
                <a16:creationId xmlns:a16="http://schemas.microsoft.com/office/drawing/2014/main" id="{F7CB55C1-06BA-41B2-9B3E-3D8D15CD7276}"/>
              </a:ext>
            </a:extLst>
          </p:cNvPr>
          <p:cNvSpPr/>
          <p:nvPr/>
        </p:nvSpPr>
        <p:spPr>
          <a:xfrm>
            <a:off x="1128250" y="164444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sp>
        <p:nvSpPr>
          <p:cNvPr id="7" name="Oval 6">
            <a:extLst>
              <a:ext uri="{FF2B5EF4-FFF2-40B4-BE49-F238E27FC236}">
                <a16:creationId xmlns:a16="http://schemas.microsoft.com/office/drawing/2014/main" id="{CE8A51D5-0F4E-4B19-8C19-30AC7D435E4A}"/>
              </a:ext>
            </a:extLst>
          </p:cNvPr>
          <p:cNvSpPr/>
          <p:nvPr/>
        </p:nvSpPr>
        <p:spPr>
          <a:xfrm>
            <a:off x="1681315" y="2418734"/>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t>
            </a:r>
            <a:endParaRPr lang="en-US"/>
          </a:p>
        </p:txBody>
      </p:sp>
      <p:sp>
        <p:nvSpPr>
          <p:cNvPr id="8" name="Oval 7">
            <a:extLst>
              <a:ext uri="{FF2B5EF4-FFF2-40B4-BE49-F238E27FC236}">
                <a16:creationId xmlns:a16="http://schemas.microsoft.com/office/drawing/2014/main" id="{C322E5DB-14DF-472B-AA02-90ADD6EBC127}"/>
              </a:ext>
            </a:extLst>
          </p:cNvPr>
          <p:cNvSpPr/>
          <p:nvPr/>
        </p:nvSpPr>
        <p:spPr>
          <a:xfrm>
            <a:off x="2455605" y="3291347"/>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9" name="Oval 8">
            <a:extLst>
              <a:ext uri="{FF2B5EF4-FFF2-40B4-BE49-F238E27FC236}">
                <a16:creationId xmlns:a16="http://schemas.microsoft.com/office/drawing/2014/main" id="{F3BFF0EF-73D4-4726-8A5E-118AAD98276E}"/>
              </a:ext>
            </a:extLst>
          </p:cNvPr>
          <p:cNvSpPr/>
          <p:nvPr/>
        </p:nvSpPr>
        <p:spPr>
          <a:xfrm>
            <a:off x="2984089" y="1693605"/>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10" name="Oval 9">
            <a:extLst>
              <a:ext uri="{FF2B5EF4-FFF2-40B4-BE49-F238E27FC236}">
                <a16:creationId xmlns:a16="http://schemas.microsoft.com/office/drawing/2014/main" id="{03085622-605D-459E-84D9-8CE55DC4AE7F}"/>
              </a:ext>
            </a:extLst>
          </p:cNvPr>
          <p:cNvSpPr/>
          <p:nvPr/>
        </p:nvSpPr>
        <p:spPr>
          <a:xfrm>
            <a:off x="3955025" y="3119283"/>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K</a:t>
            </a:r>
            <a:endParaRPr lang="en-US"/>
          </a:p>
        </p:txBody>
      </p:sp>
      <p:sp>
        <p:nvSpPr>
          <p:cNvPr id="11" name="Oval 10">
            <a:extLst>
              <a:ext uri="{FF2B5EF4-FFF2-40B4-BE49-F238E27FC236}">
                <a16:creationId xmlns:a16="http://schemas.microsoft.com/office/drawing/2014/main" id="{A49D454A-901E-427D-933F-E88647259FEA}"/>
              </a:ext>
            </a:extLst>
          </p:cNvPr>
          <p:cNvSpPr/>
          <p:nvPr/>
        </p:nvSpPr>
        <p:spPr>
          <a:xfrm>
            <a:off x="4409767" y="1853379"/>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J</a:t>
            </a:r>
            <a:endParaRPr lang="en-US"/>
          </a:p>
        </p:txBody>
      </p:sp>
      <p:sp>
        <p:nvSpPr>
          <p:cNvPr id="12" name="Oval 11">
            <a:extLst>
              <a:ext uri="{FF2B5EF4-FFF2-40B4-BE49-F238E27FC236}">
                <a16:creationId xmlns:a16="http://schemas.microsoft.com/office/drawing/2014/main" id="{0176FAEA-6EA8-4EFF-9DB9-0A96595CB481}"/>
              </a:ext>
            </a:extLst>
          </p:cNvPr>
          <p:cNvSpPr/>
          <p:nvPr/>
        </p:nvSpPr>
        <p:spPr>
          <a:xfrm>
            <a:off x="3574025" y="418854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t>
            </a:r>
            <a:endParaRPr lang="en-US"/>
          </a:p>
        </p:txBody>
      </p:sp>
      <p:sp>
        <p:nvSpPr>
          <p:cNvPr id="13" name="Oval 12">
            <a:extLst>
              <a:ext uri="{FF2B5EF4-FFF2-40B4-BE49-F238E27FC236}">
                <a16:creationId xmlns:a16="http://schemas.microsoft.com/office/drawing/2014/main" id="{6081893C-D380-4C92-9FF0-4B2D6A6DE444}"/>
              </a:ext>
            </a:extLst>
          </p:cNvPr>
          <p:cNvSpPr/>
          <p:nvPr/>
        </p:nvSpPr>
        <p:spPr>
          <a:xfrm>
            <a:off x="1816508" y="4028766"/>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14" name="Oval 13">
            <a:extLst>
              <a:ext uri="{FF2B5EF4-FFF2-40B4-BE49-F238E27FC236}">
                <a16:creationId xmlns:a16="http://schemas.microsoft.com/office/drawing/2014/main" id="{45F45CC5-9636-42A3-BB41-E027CD2F3534}"/>
              </a:ext>
            </a:extLst>
          </p:cNvPr>
          <p:cNvSpPr/>
          <p:nvPr/>
        </p:nvSpPr>
        <p:spPr>
          <a:xfrm>
            <a:off x="907024" y="3033250"/>
            <a:ext cx="459659" cy="422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t>
            </a:r>
            <a:endParaRPr lang="en-US"/>
          </a:p>
        </p:txBody>
      </p:sp>
      <p:cxnSp>
        <p:nvCxnSpPr>
          <p:cNvPr id="15" name="Straight Arrow Connector 14">
            <a:extLst>
              <a:ext uri="{FF2B5EF4-FFF2-40B4-BE49-F238E27FC236}">
                <a16:creationId xmlns:a16="http://schemas.microsoft.com/office/drawing/2014/main" id="{E091D5E6-4921-4AE1-9C07-DA1684ADEAC3}"/>
              </a:ext>
            </a:extLst>
          </p:cNvPr>
          <p:cNvCxnSpPr/>
          <p:nvPr/>
        </p:nvCxnSpPr>
        <p:spPr>
          <a:xfrm>
            <a:off x="1472380" y="2000864"/>
            <a:ext cx="299884" cy="44736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32DA13-1A51-4A6B-8136-C38A8861AA17}"/>
              </a:ext>
            </a:extLst>
          </p:cNvPr>
          <p:cNvCxnSpPr>
            <a:cxnSpLocks/>
          </p:cNvCxnSpPr>
          <p:nvPr/>
        </p:nvCxnSpPr>
        <p:spPr>
          <a:xfrm>
            <a:off x="1337186" y="3365089"/>
            <a:ext cx="619432" cy="717755"/>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B8395F-FAA2-449D-B74A-DCC4678BFE3C}"/>
              </a:ext>
            </a:extLst>
          </p:cNvPr>
          <p:cNvCxnSpPr>
            <a:cxnSpLocks/>
          </p:cNvCxnSpPr>
          <p:nvPr/>
        </p:nvCxnSpPr>
        <p:spPr>
          <a:xfrm flipH="1">
            <a:off x="4267199" y="2295832"/>
            <a:ext cx="326922" cy="803786"/>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FDE0CF-36DC-4D6B-9854-6CDDA9A61F87}"/>
              </a:ext>
            </a:extLst>
          </p:cNvPr>
          <p:cNvCxnSpPr>
            <a:cxnSpLocks/>
          </p:cNvCxnSpPr>
          <p:nvPr/>
        </p:nvCxnSpPr>
        <p:spPr>
          <a:xfrm>
            <a:off x="3279057" y="2099186"/>
            <a:ext cx="238433" cy="508819"/>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FB0731-FF45-4A3C-940B-D03FAC0F78ED}"/>
              </a:ext>
            </a:extLst>
          </p:cNvPr>
          <p:cNvCxnSpPr>
            <a:cxnSpLocks/>
          </p:cNvCxnSpPr>
          <p:nvPr/>
        </p:nvCxnSpPr>
        <p:spPr>
          <a:xfrm>
            <a:off x="2861186" y="3635476"/>
            <a:ext cx="730045" cy="644013"/>
          </a:xfrm>
          <a:prstGeom prst="straightConnector1">
            <a:avLst/>
          </a:prstGeom>
          <a:ln w="127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81A468-49BB-4469-A314-ADB5578C4687}"/>
              </a:ext>
            </a:extLst>
          </p:cNvPr>
          <p:cNvCxnSpPr>
            <a:cxnSpLocks/>
          </p:cNvCxnSpPr>
          <p:nvPr/>
        </p:nvCxnSpPr>
        <p:spPr>
          <a:xfrm flipH="1">
            <a:off x="2251586" y="3487991"/>
            <a:ext cx="1728018" cy="77920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AA6FB6-9C03-457D-B236-6CF18EF57B08}"/>
              </a:ext>
            </a:extLst>
          </p:cNvPr>
          <p:cNvCxnSpPr>
            <a:cxnSpLocks/>
          </p:cNvCxnSpPr>
          <p:nvPr/>
        </p:nvCxnSpPr>
        <p:spPr>
          <a:xfrm flipH="1">
            <a:off x="1145456" y="2111476"/>
            <a:ext cx="1887793" cy="2143432"/>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EF7E37-CDC8-4265-8D9C-41B0E3778374}"/>
              </a:ext>
            </a:extLst>
          </p:cNvPr>
          <p:cNvCxnSpPr>
            <a:cxnSpLocks/>
          </p:cNvCxnSpPr>
          <p:nvPr/>
        </p:nvCxnSpPr>
        <p:spPr>
          <a:xfrm flipV="1">
            <a:off x="1361766" y="2866102"/>
            <a:ext cx="1983658" cy="400663"/>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714B327-0D6E-4279-8E20-E829E9099162}"/>
              </a:ext>
            </a:extLst>
          </p:cNvPr>
          <p:cNvCxnSpPr>
            <a:cxnSpLocks/>
          </p:cNvCxnSpPr>
          <p:nvPr/>
        </p:nvCxnSpPr>
        <p:spPr>
          <a:xfrm>
            <a:off x="3746089" y="2934927"/>
            <a:ext cx="361335" cy="312175"/>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103">
            <a:extLst>
              <a:ext uri="{FF2B5EF4-FFF2-40B4-BE49-F238E27FC236}">
                <a16:creationId xmlns:a16="http://schemas.microsoft.com/office/drawing/2014/main" id="{A973DC18-705A-498A-87A1-CC19AF194AF7}"/>
              </a:ext>
            </a:extLst>
          </p:cNvPr>
          <p:cNvGraphicFramePr>
            <a:graphicFrameLocks noGrp="1"/>
          </p:cNvGraphicFramePr>
          <p:nvPr/>
        </p:nvGraphicFramePr>
        <p:xfrm>
          <a:off x="6292645" y="1720645"/>
          <a:ext cx="5312448" cy="4450071"/>
        </p:xfrm>
        <a:graphic>
          <a:graphicData uri="http://schemas.openxmlformats.org/drawingml/2006/table">
            <a:tbl>
              <a:tblPr firstRow="1" bandRow="1">
                <a:tableStyleId>{5C22544A-7EE6-4342-B048-85BDC9FD1C3A}</a:tableStyleId>
              </a:tblPr>
              <a:tblGrid>
                <a:gridCol w="442704">
                  <a:extLst>
                    <a:ext uri="{9D8B030D-6E8A-4147-A177-3AD203B41FA5}">
                      <a16:colId xmlns:a16="http://schemas.microsoft.com/office/drawing/2014/main" val="849087113"/>
                    </a:ext>
                  </a:extLst>
                </a:gridCol>
                <a:gridCol w="442704">
                  <a:extLst>
                    <a:ext uri="{9D8B030D-6E8A-4147-A177-3AD203B41FA5}">
                      <a16:colId xmlns:a16="http://schemas.microsoft.com/office/drawing/2014/main" val="2081196426"/>
                    </a:ext>
                  </a:extLst>
                </a:gridCol>
                <a:gridCol w="442704">
                  <a:extLst>
                    <a:ext uri="{9D8B030D-6E8A-4147-A177-3AD203B41FA5}">
                      <a16:colId xmlns:a16="http://schemas.microsoft.com/office/drawing/2014/main" val="2944873675"/>
                    </a:ext>
                  </a:extLst>
                </a:gridCol>
                <a:gridCol w="442704">
                  <a:extLst>
                    <a:ext uri="{9D8B030D-6E8A-4147-A177-3AD203B41FA5}">
                      <a16:colId xmlns:a16="http://schemas.microsoft.com/office/drawing/2014/main" val="2519374728"/>
                    </a:ext>
                  </a:extLst>
                </a:gridCol>
                <a:gridCol w="442704">
                  <a:extLst>
                    <a:ext uri="{9D8B030D-6E8A-4147-A177-3AD203B41FA5}">
                      <a16:colId xmlns:a16="http://schemas.microsoft.com/office/drawing/2014/main" val="713365732"/>
                    </a:ext>
                  </a:extLst>
                </a:gridCol>
                <a:gridCol w="442704">
                  <a:extLst>
                    <a:ext uri="{9D8B030D-6E8A-4147-A177-3AD203B41FA5}">
                      <a16:colId xmlns:a16="http://schemas.microsoft.com/office/drawing/2014/main" val="1691648810"/>
                    </a:ext>
                  </a:extLst>
                </a:gridCol>
                <a:gridCol w="442704">
                  <a:extLst>
                    <a:ext uri="{9D8B030D-6E8A-4147-A177-3AD203B41FA5}">
                      <a16:colId xmlns:a16="http://schemas.microsoft.com/office/drawing/2014/main" val="3911252491"/>
                    </a:ext>
                  </a:extLst>
                </a:gridCol>
                <a:gridCol w="442704">
                  <a:extLst>
                    <a:ext uri="{9D8B030D-6E8A-4147-A177-3AD203B41FA5}">
                      <a16:colId xmlns:a16="http://schemas.microsoft.com/office/drawing/2014/main" val="1096608065"/>
                    </a:ext>
                  </a:extLst>
                </a:gridCol>
                <a:gridCol w="442704">
                  <a:extLst>
                    <a:ext uri="{9D8B030D-6E8A-4147-A177-3AD203B41FA5}">
                      <a16:colId xmlns:a16="http://schemas.microsoft.com/office/drawing/2014/main" val="2307528594"/>
                    </a:ext>
                  </a:extLst>
                </a:gridCol>
                <a:gridCol w="442704">
                  <a:extLst>
                    <a:ext uri="{9D8B030D-6E8A-4147-A177-3AD203B41FA5}">
                      <a16:colId xmlns:a16="http://schemas.microsoft.com/office/drawing/2014/main" val="3211125373"/>
                    </a:ext>
                  </a:extLst>
                </a:gridCol>
                <a:gridCol w="442704">
                  <a:extLst>
                    <a:ext uri="{9D8B030D-6E8A-4147-A177-3AD203B41FA5}">
                      <a16:colId xmlns:a16="http://schemas.microsoft.com/office/drawing/2014/main" val="662096883"/>
                    </a:ext>
                  </a:extLst>
                </a:gridCol>
                <a:gridCol w="442704">
                  <a:extLst>
                    <a:ext uri="{9D8B030D-6E8A-4147-A177-3AD203B41FA5}">
                      <a16:colId xmlns:a16="http://schemas.microsoft.com/office/drawing/2014/main" val="2373960375"/>
                    </a:ext>
                  </a:extLst>
                </a:gridCol>
              </a:tblGrid>
              <a:tr h="370840">
                <a:tc>
                  <a:txBody>
                    <a:bodyPr/>
                    <a:lstStyle/>
                    <a:p>
                      <a:pPr lvl="0">
                        <a:buNone/>
                      </a:pPr>
                      <a:endParaRPr lang="en-US" b="0">
                        <a:solidFill>
                          <a:schemeClr val="bg1"/>
                        </a:solidFill>
                      </a:endParaRPr>
                    </a:p>
                  </a:txBody>
                  <a:tcPr>
                    <a:solidFill>
                      <a:schemeClr val="accent1"/>
                    </a:solidFill>
                  </a:tcPr>
                </a:tc>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tc>
                  <a:txBody>
                    <a:bodyPr/>
                    <a:lstStyle/>
                    <a:p>
                      <a:r>
                        <a:rPr lang="en-US" dirty="0"/>
                        <a:t>F</a:t>
                      </a:r>
                    </a:p>
                  </a:txBody>
                  <a:tcPr/>
                </a:tc>
                <a:tc>
                  <a:txBody>
                    <a:bodyPr/>
                    <a:lstStyle/>
                    <a:p>
                      <a:r>
                        <a:rPr lang="en-US" dirty="0"/>
                        <a:t>G</a:t>
                      </a:r>
                    </a:p>
                  </a:txBody>
                  <a:tcPr/>
                </a:tc>
                <a:tc>
                  <a:txBody>
                    <a:bodyPr/>
                    <a:lstStyle/>
                    <a:p>
                      <a:r>
                        <a:rPr lang="en-US" dirty="0"/>
                        <a:t>H</a:t>
                      </a:r>
                    </a:p>
                  </a:txBody>
                  <a:tcPr/>
                </a:tc>
                <a:tc>
                  <a:txBody>
                    <a:bodyPr/>
                    <a:lstStyle/>
                    <a:p>
                      <a:r>
                        <a:rPr lang="en-US" dirty="0"/>
                        <a:t>J</a:t>
                      </a:r>
                    </a:p>
                  </a:txBody>
                  <a:tcPr/>
                </a:tc>
                <a:tc>
                  <a:txBody>
                    <a:bodyPr/>
                    <a:lstStyle/>
                    <a:p>
                      <a:r>
                        <a:rPr lang="en-US" dirty="0"/>
                        <a:t>K</a:t>
                      </a:r>
                    </a:p>
                  </a:txBody>
                  <a:tcPr/>
                </a:tc>
                <a:tc>
                  <a:txBody>
                    <a:bodyPr/>
                    <a:lstStyle/>
                    <a:p>
                      <a:pPr lvl="0">
                        <a:buNone/>
                      </a:pPr>
                      <a:r>
                        <a:rPr lang="en-US" dirty="0"/>
                        <a:t>M</a:t>
                      </a:r>
                    </a:p>
                  </a:txBody>
                  <a:tcPr/>
                </a:tc>
                <a:extLst>
                  <a:ext uri="{0D108BD9-81ED-4DB2-BD59-A6C34878D82A}">
                    <a16:rowId xmlns:a16="http://schemas.microsoft.com/office/drawing/2014/main" val="2303025810"/>
                  </a:ext>
                </a:extLst>
              </a:tr>
              <a:tr h="370840">
                <a:tc>
                  <a:txBody>
                    <a:bodyPr/>
                    <a:lstStyle/>
                    <a:p>
                      <a:pPr lvl="0">
                        <a:buNone/>
                      </a:pPr>
                      <a:r>
                        <a:rPr lang="en-US" b="0" dirty="0">
                          <a:solidFill>
                            <a:schemeClr val="bg1"/>
                          </a:solidFill>
                        </a:rPr>
                        <a:t>A</a:t>
                      </a:r>
                    </a:p>
                  </a:txBody>
                  <a:tcPr>
                    <a:solidFill>
                      <a:schemeClr val="accent1"/>
                    </a:solidFill>
                  </a:tcPr>
                </a:tc>
                <a:tc>
                  <a:txBody>
                    <a:bodyPr/>
                    <a:lstStyle/>
                    <a:p>
                      <a:r>
                        <a:rPr lang="en-US" dirty="0"/>
                        <a:t>0</a:t>
                      </a:r>
                    </a:p>
                  </a:txBody>
                  <a:tcPr/>
                </a:tc>
                <a:tc>
                  <a:txBody>
                    <a:bodyPr/>
                    <a:lstStyle/>
                    <a:p>
                      <a:r>
                        <a:rPr lang="en-US" dirty="0">
                          <a:highlight>
                            <a:srgbClr val="FFFF00"/>
                          </a:highlight>
                        </a:rPr>
                        <a:t>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3892460800"/>
                  </a:ext>
                </a:extLst>
              </a:tr>
              <a:tr h="370840">
                <a:tc>
                  <a:txBody>
                    <a:bodyPr/>
                    <a:lstStyle/>
                    <a:p>
                      <a:pPr lvl="0">
                        <a:buNone/>
                      </a:pPr>
                      <a:r>
                        <a:rPr lang="en-US" b="0" dirty="0">
                          <a:solidFill>
                            <a:schemeClr val="bg1"/>
                          </a:solidFill>
                        </a:rPr>
                        <a:t>B</a:t>
                      </a:r>
                    </a:p>
                  </a:txBody>
                  <a:tcPr>
                    <a:solidFill>
                      <a:schemeClr val="accent1"/>
                    </a:solidFill>
                  </a:tcPr>
                </a:tc>
                <a:tc>
                  <a:txBody>
                    <a:bodyPr/>
                    <a:lstStyle/>
                    <a:p>
                      <a:r>
                        <a:rPr lang="en-US" dirty="0">
                          <a:highlight>
                            <a:srgbClr val="FFFF00"/>
                          </a:highlight>
                        </a:rPr>
                        <a:t>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2462750641"/>
                  </a:ext>
                </a:extLst>
              </a:tr>
              <a:tr h="370840">
                <a:tc>
                  <a:txBody>
                    <a:bodyPr/>
                    <a:lstStyle/>
                    <a:p>
                      <a:pPr lvl="0">
                        <a:buNone/>
                      </a:pPr>
                      <a:r>
                        <a:rPr lang="en-US" b="0" dirty="0">
                          <a:solidFill>
                            <a:schemeClr val="bg1"/>
                          </a:solidFill>
                        </a:rPr>
                        <a:t>C</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4</a:t>
                      </a:r>
                    </a:p>
                  </a:txBody>
                  <a:tcPr/>
                </a:tc>
                <a:tc>
                  <a:txBody>
                    <a:bodyPr/>
                    <a:lstStyle/>
                    <a:p>
                      <a:r>
                        <a:rPr lang="en-US" dirty="0"/>
                        <a:t>0</a:t>
                      </a:r>
                    </a:p>
                  </a:txBody>
                  <a:tcPr/>
                </a:tc>
                <a:tc>
                  <a:txBody>
                    <a:bodyPr/>
                    <a:lstStyle/>
                    <a:p>
                      <a:r>
                        <a:rPr lang="en-US" dirty="0">
                          <a:highlight>
                            <a:srgbClr val="FFFF00"/>
                          </a:highlight>
                        </a:rPr>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4163796284"/>
                  </a:ext>
                </a:extLst>
              </a:tr>
              <a:tr h="370840">
                <a:tc>
                  <a:txBody>
                    <a:bodyPr/>
                    <a:lstStyle/>
                    <a:p>
                      <a:pPr lvl="0">
                        <a:buNone/>
                      </a:pPr>
                      <a:r>
                        <a:rPr lang="en-US" b="0" dirty="0">
                          <a:solidFill>
                            <a:schemeClr val="bg1"/>
                          </a:solidFill>
                        </a:rPr>
                        <a:t>D</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2</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461831053"/>
                  </a:ext>
                </a:extLst>
              </a:tr>
              <a:tr h="370840">
                <a:tc>
                  <a:txBody>
                    <a:bodyPr/>
                    <a:lstStyle/>
                    <a:p>
                      <a:pPr lvl="0">
                        <a:buNone/>
                      </a:pPr>
                      <a:r>
                        <a:rPr lang="en-US" b="0" dirty="0">
                          <a:solidFill>
                            <a:schemeClr val="bg1"/>
                          </a:solidFill>
                        </a:rPr>
                        <a:t>E</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highlight>
                            <a:srgbClr val="FFFF00"/>
                          </a:highlight>
                        </a:rPr>
                        <a:t>4</a:t>
                      </a:r>
                    </a:p>
                  </a:txBody>
                  <a:tcPr/>
                </a:tc>
                <a:tc>
                  <a:txBody>
                    <a:bodyPr/>
                    <a:lstStyle/>
                    <a:p>
                      <a:pPr lvl="0">
                        <a:buNone/>
                      </a:pPr>
                      <a:r>
                        <a:rPr lang="en-US" dirty="0"/>
                        <a:t>0</a:t>
                      </a:r>
                    </a:p>
                  </a:txBody>
                  <a:tcPr/>
                </a:tc>
                <a:extLst>
                  <a:ext uri="{0D108BD9-81ED-4DB2-BD59-A6C34878D82A}">
                    <a16:rowId xmlns:a16="http://schemas.microsoft.com/office/drawing/2014/main" val="2540523350"/>
                  </a:ext>
                </a:extLst>
              </a:tr>
              <a:tr h="370840">
                <a:tc>
                  <a:txBody>
                    <a:bodyPr/>
                    <a:lstStyle/>
                    <a:p>
                      <a:pPr lvl="0">
                        <a:buNone/>
                      </a:pPr>
                      <a:r>
                        <a:rPr lang="en-US" b="0" dirty="0">
                          <a:solidFill>
                            <a:schemeClr val="bg1"/>
                          </a:solidFill>
                        </a:rPr>
                        <a:t>F</a:t>
                      </a:r>
                    </a:p>
                  </a:txBody>
                  <a:tcPr>
                    <a:solidFill>
                      <a:schemeClr val="accent1"/>
                    </a:solidFill>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lvl="0">
                        <a:buNone/>
                      </a:pPr>
                      <a:r>
                        <a:rPr lang="en-US" dirty="0">
                          <a:highlight>
                            <a:srgbClr val="FFFF00"/>
                          </a:highlight>
                        </a:rPr>
                        <a:t>1</a:t>
                      </a:r>
                    </a:p>
                  </a:txBody>
                  <a:tcPr/>
                </a:tc>
                <a:extLst>
                  <a:ext uri="{0D108BD9-81ED-4DB2-BD59-A6C34878D82A}">
                    <a16:rowId xmlns:a16="http://schemas.microsoft.com/office/drawing/2014/main" val="833696444"/>
                  </a:ext>
                </a:extLst>
              </a:tr>
              <a:tr h="370839">
                <a:tc>
                  <a:txBody>
                    <a:bodyPr/>
                    <a:lstStyle/>
                    <a:p>
                      <a:pPr lvl="0">
                        <a:buNone/>
                      </a:pPr>
                      <a:r>
                        <a:rPr lang="en-US" b="0" dirty="0">
                          <a:solidFill>
                            <a:schemeClr val="bg1"/>
                          </a:solidFill>
                        </a:rPr>
                        <a:t>G</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2</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4</a:t>
                      </a:r>
                    </a:p>
                  </a:txBody>
                  <a:tcPr/>
                </a:tc>
                <a:tc>
                  <a:txBody>
                    <a:bodyPr/>
                    <a:lstStyle/>
                    <a:p>
                      <a:pPr lvl="0">
                        <a:buNone/>
                      </a:pPr>
                      <a:r>
                        <a:rPr lang="en-US" dirty="0"/>
                        <a:t>0</a:t>
                      </a:r>
                    </a:p>
                  </a:txBody>
                  <a:tcPr/>
                </a:tc>
                <a:tc>
                  <a:txBody>
                    <a:bodyPr/>
                    <a:lstStyle/>
                    <a:p>
                      <a:pPr lvl="0">
                        <a:buNone/>
                      </a:pPr>
                      <a:r>
                        <a:rPr lang="en-US" dirty="0">
                          <a:highlight>
                            <a:srgbClr val="FFFF00"/>
                          </a:highlight>
                        </a:rPr>
                        <a:t>4</a:t>
                      </a:r>
                    </a:p>
                  </a:txBody>
                  <a:tcPr/>
                </a:tc>
                <a:tc>
                  <a:txBody>
                    <a:bodyPr/>
                    <a:lstStyle/>
                    <a:p>
                      <a:pPr lvl="0">
                        <a:buNone/>
                      </a:pPr>
                      <a:r>
                        <a:rPr lang="en-US" dirty="0"/>
                        <a:t>0</a:t>
                      </a:r>
                    </a:p>
                  </a:txBody>
                  <a:tcPr/>
                </a:tc>
                <a:extLst>
                  <a:ext uri="{0D108BD9-81ED-4DB2-BD59-A6C34878D82A}">
                    <a16:rowId xmlns:a16="http://schemas.microsoft.com/office/drawing/2014/main" val="3615347071"/>
                  </a:ext>
                </a:extLst>
              </a:tr>
              <a:tr h="370838">
                <a:tc>
                  <a:txBody>
                    <a:bodyPr/>
                    <a:lstStyle/>
                    <a:p>
                      <a:pPr lvl="0">
                        <a:buNone/>
                      </a:pPr>
                      <a:r>
                        <a:rPr lang="en-US" b="0" dirty="0">
                          <a:solidFill>
                            <a:schemeClr val="bg1"/>
                          </a:solidFill>
                        </a:rPr>
                        <a:t>H</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2</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4</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730906774"/>
                  </a:ext>
                </a:extLst>
              </a:tr>
              <a:tr h="370838">
                <a:tc>
                  <a:txBody>
                    <a:bodyPr/>
                    <a:lstStyle/>
                    <a:p>
                      <a:pPr lvl="0">
                        <a:buNone/>
                      </a:pPr>
                      <a:r>
                        <a:rPr lang="en-US" b="0" dirty="0">
                          <a:solidFill>
                            <a:schemeClr val="bg1"/>
                          </a:solidFill>
                        </a:rPr>
                        <a:t>J</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extLst>
                  <a:ext uri="{0D108BD9-81ED-4DB2-BD59-A6C34878D82A}">
                    <a16:rowId xmlns:a16="http://schemas.microsoft.com/office/drawing/2014/main" val="4122775866"/>
                  </a:ext>
                </a:extLst>
              </a:tr>
              <a:tr h="370838">
                <a:tc>
                  <a:txBody>
                    <a:bodyPr/>
                    <a:lstStyle/>
                    <a:p>
                      <a:pPr lvl="0">
                        <a:buNone/>
                      </a:pPr>
                      <a:r>
                        <a:rPr lang="en-US" b="0" dirty="0">
                          <a:solidFill>
                            <a:schemeClr val="bg1"/>
                          </a:solidFill>
                        </a:rPr>
                        <a:t>K</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4</a:t>
                      </a:r>
                    </a:p>
                  </a:txBody>
                  <a:tcPr/>
                </a:tc>
                <a:tc>
                  <a:txBody>
                    <a:bodyPr/>
                    <a:lstStyle/>
                    <a:p>
                      <a:pPr lvl="0">
                        <a:buNone/>
                      </a:pPr>
                      <a:r>
                        <a:rPr lang="en-US" dirty="0"/>
                        <a:t>0</a:t>
                      </a:r>
                    </a:p>
                  </a:txBody>
                  <a:tcPr/>
                </a:tc>
                <a:tc>
                  <a:txBody>
                    <a:bodyPr/>
                    <a:lstStyle/>
                    <a:p>
                      <a:pPr lvl="0">
                        <a:buNone/>
                      </a:pPr>
                      <a:r>
                        <a:rPr lang="en-US" dirty="0">
                          <a:highlight>
                            <a:srgbClr val="FFFF00"/>
                          </a:highlight>
                        </a:rPr>
                        <a:t>4</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4045810047"/>
                  </a:ext>
                </a:extLst>
              </a:tr>
              <a:tr h="370838">
                <a:tc>
                  <a:txBody>
                    <a:bodyPr/>
                    <a:lstStyle/>
                    <a:p>
                      <a:pPr lvl="0">
                        <a:buNone/>
                      </a:pPr>
                      <a:r>
                        <a:rPr lang="en-US" b="0" dirty="0">
                          <a:solidFill>
                            <a:schemeClr val="bg1"/>
                          </a:solidFill>
                        </a:rPr>
                        <a:t>M</a:t>
                      </a:r>
                    </a:p>
                  </a:txBody>
                  <a:tcPr>
                    <a:solidFill>
                      <a:schemeClr val="accent1"/>
                    </a:solidFill>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highlight>
                            <a:srgbClr val="FFFF00"/>
                          </a:highlight>
                        </a:rPr>
                        <a:t>1</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tc>
                  <a:txBody>
                    <a:bodyPr/>
                    <a:lstStyle/>
                    <a:p>
                      <a:pPr lvl="0">
                        <a:buNone/>
                      </a:pPr>
                      <a:r>
                        <a:rPr lang="en-US" dirty="0"/>
                        <a:t>0</a:t>
                      </a:r>
                    </a:p>
                  </a:txBody>
                  <a:tcPr/>
                </a:tc>
                <a:extLst>
                  <a:ext uri="{0D108BD9-81ED-4DB2-BD59-A6C34878D82A}">
                    <a16:rowId xmlns:a16="http://schemas.microsoft.com/office/drawing/2014/main" val="1944089698"/>
                  </a:ext>
                </a:extLst>
              </a:tr>
            </a:tbl>
          </a:graphicData>
        </a:graphic>
      </p:graphicFrame>
    </p:spTree>
    <p:extLst>
      <p:ext uri="{BB962C8B-B14F-4D97-AF65-F5344CB8AC3E}">
        <p14:creationId xmlns:p14="http://schemas.microsoft.com/office/powerpoint/2010/main" val="4184962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4F44-D444-4645-8D7A-47E02702525C}"/>
              </a:ext>
            </a:extLst>
          </p:cNvPr>
          <p:cNvSpPr>
            <a:spLocks noGrp="1"/>
          </p:cNvSpPr>
          <p:nvPr>
            <p:ph type="title"/>
          </p:nvPr>
        </p:nvSpPr>
        <p:spPr>
          <a:xfrm>
            <a:off x="297426" y="365125"/>
            <a:ext cx="11597148" cy="1325563"/>
          </a:xfrm>
        </p:spPr>
        <p:txBody>
          <a:bodyPr/>
          <a:lstStyle/>
          <a:p>
            <a:r>
              <a:rPr lang="en-US">
                <a:cs typeface="Calibri Light"/>
              </a:rPr>
              <a:t>Example application of Weighted directed graphs</a:t>
            </a:r>
            <a:endParaRPr lang="en-US"/>
          </a:p>
        </p:txBody>
      </p:sp>
      <p:sp>
        <p:nvSpPr>
          <p:cNvPr id="3" name="Content Placeholder 2">
            <a:extLst>
              <a:ext uri="{FF2B5EF4-FFF2-40B4-BE49-F238E27FC236}">
                <a16:creationId xmlns:a16="http://schemas.microsoft.com/office/drawing/2014/main" id="{C464994E-51CB-4EA5-BE15-39FC9A44F0C3}"/>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Social interactions, e.g., dating</a:t>
            </a:r>
          </a:p>
          <a:p>
            <a:pPr marL="0" indent="0">
              <a:buNone/>
            </a:pPr>
            <a:endParaRPr lang="en-US" dirty="0">
              <a:cs typeface="Calibri"/>
            </a:endParaRPr>
          </a:p>
          <a:p>
            <a:pPr marL="0" indent="0">
              <a:buNone/>
            </a:pPr>
            <a:endParaRPr lang="en-US" dirty="0">
              <a:cs typeface="Calibri"/>
            </a:endParaRPr>
          </a:p>
        </p:txBody>
      </p:sp>
      <p:sp>
        <p:nvSpPr>
          <p:cNvPr id="4" name="Smiley Face 3">
            <a:extLst>
              <a:ext uri="{FF2B5EF4-FFF2-40B4-BE49-F238E27FC236}">
                <a16:creationId xmlns:a16="http://schemas.microsoft.com/office/drawing/2014/main" id="{7BA2089E-453D-451F-B850-FA4CDC98B7E7}"/>
              </a:ext>
            </a:extLst>
          </p:cNvPr>
          <p:cNvSpPr/>
          <p:nvPr/>
        </p:nvSpPr>
        <p:spPr>
          <a:xfrm>
            <a:off x="2420006" y="3050626"/>
            <a:ext cx="919655" cy="91965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a:extLst>
              <a:ext uri="{FF2B5EF4-FFF2-40B4-BE49-F238E27FC236}">
                <a16:creationId xmlns:a16="http://schemas.microsoft.com/office/drawing/2014/main" id="{58EDCE94-ED1F-416F-8BCF-E165580383E4}"/>
              </a:ext>
            </a:extLst>
          </p:cNvPr>
          <p:cNvSpPr/>
          <p:nvPr/>
        </p:nvSpPr>
        <p:spPr>
          <a:xfrm>
            <a:off x="1027385" y="3944005"/>
            <a:ext cx="919655" cy="91965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0190BBC0-DC17-4037-923A-18D34CD3FE19}"/>
              </a:ext>
            </a:extLst>
          </p:cNvPr>
          <p:cNvSpPr/>
          <p:nvPr/>
        </p:nvSpPr>
        <p:spPr>
          <a:xfrm>
            <a:off x="9553901" y="3852040"/>
            <a:ext cx="919655" cy="91965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a:extLst>
              <a:ext uri="{FF2B5EF4-FFF2-40B4-BE49-F238E27FC236}">
                <a16:creationId xmlns:a16="http://schemas.microsoft.com/office/drawing/2014/main" id="{39279A36-7D41-4008-A493-37399C9053EB}"/>
              </a:ext>
            </a:extLst>
          </p:cNvPr>
          <p:cNvSpPr/>
          <p:nvPr/>
        </p:nvSpPr>
        <p:spPr>
          <a:xfrm>
            <a:off x="4968764" y="3944005"/>
            <a:ext cx="919655" cy="91965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DF5A517B-7BCA-4733-AA1C-2F99B902F39A}"/>
              </a:ext>
            </a:extLst>
          </p:cNvPr>
          <p:cNvSpPr/>
          <p:nvPr/>
        </p:nvSpPr>
        <p:spPr>
          <a:xfrm>
            <a:off x="6098625" y="2590798"/>
            <a:ext cx="919655" cy="919655"/>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147F2616-EFE5-451F-A696-3DB6329860AB}"/>
              </a:ext>
            </a:extLst>
          </p:cNvPr>
          <p:cNvSpPr/>
          <p:nvPr/>
        </p:nvSpPr>
        <p:spPr>
          <a:xfrm>
            <a:off x="4101660" y="2328039"/>
            <a:ext cx="919655" cy="919655"/>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A1B186D6-2F82-41E1-8C1A-4A4209FEB52D}"/>
              </a:ext>
            </a:extLst>
          </p:cNvPr>
          <p:cNvSpPr/>
          <p:nvPr/>
        </p:nvSpPr>
        <p:spPr>
          <a:xfrm>
            <a:off x="2590797" y="4903074"/>
            <a:ext cx="919655" cy="919655"/>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ED411383-9E04-4258-9C08-41E820612ADA}"/>
              </a:ext>
            </a:extLst>
          </p:cNvPr>
          <p:cNvSpPr/>
          <p:nvPr/>
        </p:nvSpPr>
        <p:spPr>
          <a:xfrm>
            <a:off x="8332073" y="2590797"/>
            <a:ext cx="919655" cy="919655"/>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D12EB75C-669B-4FE5-A6E0-A0AC78EC9E75}"/>
              </a:ext>
            </a:extLst>
          </p:cNvPr>
          <p:cNvSpPr/>
          <p:nvPr/>
        </p:nvSpPr>
        <p:spPr>
          <a:xfrm>
            <a:off x="7754003" y="4587762"/>
            <a:ext cx="919655" cy="919655"/>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F19E02D0-BC4B-455F-9D94-342072530177}"/>
              </a:ext>
            </a:extLst>
          </p:cNvPr>
          <p:cNvSpPr/>
          <p:nvPr/>
        </p:nvSpPr>
        <p:spPr>
          <a:xfrm>
            <a:off x="5021314" y="5297212"/>
            <a:ext cx="919655" cy="919655"/>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25592FD-292B-4036-8B21-AD4F269C0906}"/>
              </a:ext>
            </a:extLst>
          </p:cNvPr>
          <p:cNvCxnSpPr/>
          <p:nvPr/>
        </p:nvCxnSpPr>
        <p:spPr>
          <a:xfrm flipH="1">
            <a:off x="3411592" y="3219778"/>
            <a:ext cx="1069427" cy="18340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7D03B3-EC9B-4D46-A983-DF027D4133AA}"/>
              </a:ext>
            </a:extLst>
          </p:cNvPr>
          <p:cNvCxnSpPr>
            <a:cxnSpLocks/>
          </p:cNvCxnSpPr>
          <p:nvPr/>
        </p:nvCxnSpPr>
        <p:spPr>
          <a:xfrm>
            <a:off x="4770054" y="3219778"/>
            <a:ext cx="388882" cy="7436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314E09-B8DA-4DB9-900B-1E17796E0A38}"/>
              </a:ext>
            </a:extLst>
          </p:cNvPr>
          <p:cNvCxnSpPr>
            <a:cxnSpLocks/>
          </p:cNvCxnSpPr>
          <p:nvPr/>
        </p:nvCxnSpPr>
        <p:spPr>
          <a:xfrm flipH="1">
            <a:off x="5789556" y="3561363"/>
            <a:ext cx="491359" cy="5202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6B5CC9-BA14-4580-94BD-A96E7C291A69}"/>
              </a:ext>
            </a:extLst>
          </p:cNvPr>
          <p:cNvCxnSpPr>
            <a:cxnSpLocks/>
          </p:cNvCxnSpPr>
          <p:nvPr/>
        </p:nvCxnSpPr>
        <p:spPr>
          <a:xfrm>
            <a:off x="7042914" y="3311743"/>
            <a:ext cx="2490953" cy="756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29113D9-A20F-422F-A4CC-C40A3DE70A78}"/>
              </a:ext>
            </a:extLst>
          </p:cNvPr>
          <p:cNvCxnSpPr>
            <a:cxnSpLocks/>
          </p:cNvCxnSpPr>
          <p:nvPr/>
        </p:nvCxnSpPr>
        <p:spPr>
          <a:xfrm flipH="1">
            <a:off x="8298902" y="3613915"/>
            <a:ext cx="451942" cy="9275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3E21B5-4704-4650-9C58-6899C142E6C4}"/>
              </a:ext>
            </a:extLst>
          </p:cNvPr>
          <p:cNvCxnSpPr>
            <a:cxnSpLocks/>
          </p:cNvCxnSpPr>
          <p:nvPr/>
        </p:nvCxnSpPr>
        <p:spPr>
          <a:xfrm>
            <a:off x="3206638" y="3902949"/>
            <a:ext cx="1768367" cy="1610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A66532B-BA05-4645-B7BF-0BFAADB6624F}"/>
              </a:ext>
            </a:extLst>
          </p:cNvPr>
          <p:cNvCxnSpPr>
            <a:cxnSpLocks/>
          </p:cNvCxnSpPr>
          <p:nvPr/>
        </p:nvCxnSpPr>
        <p:spPr>
          <a:xfrm>
            <a:off x="1919122" y="4638673"/>
            <a:ext cx="704194" cy="4414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5F18B3-2388-4AF3-A86F-71A31759FDE4}"/>
              </a:ext>
            </a:extLst>
          </p:cNvPr>
          <p:cNvCxnSpPr>
            <a:cxnSpLocks/>
          </p:cNvCxnSpPr>
          <p:nvPr/>
        </p:nvCxnSpPr>
        <p:spPr>
          <a:xfrm flipV="1">
            <a:off x="5860500" y="3582383"/>
            <a:ext cx="861849" cy="1857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54E63A9-5B58-49C7-866D-B5A7A97C09DD}"/>
              </a:ext>
            </a:extLst>
          </p:cNvPr>
          <p:cNvSpPr txBox="1"/>
          <p:nvPr/>
        </p:nvSpPr>
        <p:spPr>
          <a:xfrm>
            <a:off x="1229710" y="4960883"/>
            <a:ext cx="13243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Sports: 0.1</a:t>
            </a:r>
          </a:p>
        </p:txBody>
      </p:sp>
      <p:sp>
        <p:nvSpPr>
          <p:cNvPr id="23" name="TextBox 22">
            <a:extLst>
              <a:ext uri="{FF2B5EF4-FFF2-40B4-BE49-F238E27FC236}">
                <a16:creationId xmlns:a16="http://schemas.microsoft.com/office/drawing/2014/main" id="{A06BE10D-442D-412D-AE49-48978E5786BB}"/>
              </a:ext>
            </a:extLst>
          </p:cNvPr>
          <p:cNvSpPr txBox="1"/>
          <p:nvPr/>
        </p:nvSpPr>
        <p:spPr>
          <a:xfrm rot="-2580000">
            <a:off x="3384330" y="3423745"/>
            <a:ext cx="13243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Sports: 0.2</a:t>
            </a:r>
          </a:p>
        </p:txBody>
      </p:sp>
      <p:sp>
        <p:nvSpPr>
          <p:cNvPr id="24" name="TextBox 23">
            <a:extLst>
              <a:ext uri="{FF2B5EF4-FFF2-40B4-BE49-F238E27FC236}">
                <a16:creationId xmlns:a16="http://schemas.microsoft.com/office/drawing/2014/main" id="{1A8741C2-6B83-4D5D-A129-C55646578461}"/>
              </a:ext>
            </a:extLst>
          </p:cNvPr>
          <p:cNvSpPr txBox="1"/>
          <p:nvPr/>
        </p:nvSpPr>
        <p:spPr>
          <a:xfrm>
            <a:off x="6090744" y="4868917"/>
            <a:ext cx="13243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Sports: 0.4</a:t>
            </a:r>
          </a:p>
        </p:txBody>
      </p:sp>
      <p:sp>
        <p:nvSpPr>
          <p:cNvPr id="25" name="TextBox 24">
            <a:extLst>
              <a:ext uri="{FF2B5EF4-FFF2-40B4-BE49-F238E27FC236}">
                <a16:creationId xmlns:a16="http://schemas.microsoft.com/office/drawing/2014/main" id="{C541FCF4-FF84-48EB-AB9F-8E90F38B9AB6}"/>
              </a:ext>
            </a:extLst>
          </p:cNvPr>
          <p:cNvSpPr txBox="1"/>
          <p:nvPr/>
        </p:nvSpPr>
        <p:spPr>
          <a:xfrm rot="720000">
            <a:off x="7048171" y="3172482"/>
            <a:ext cx="15082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Cooking: 0.2</a:t>
            </a:r>
          </a:p>
        </p:txBody>
      </p:sp>
      <p:sp>
        <p:nvSpPr>
          <p:cNvPr id="26" name="TextBox 25">
            <a:extLst>
              <a:ext uri="{FF2B5EF4-FFF2-40B4-BE49-F238E27FC236}">
                <a16:creationId xmlns:a16="http://schemas.microsoft.com/office/drawing/2014/main" id="{AC112BE5-C88A-4C1F-8620-1BBDAD16A4C6}"/>
              </a:ext>
            </a:extLst>
          </p:cNvPr>
          <p:cNvSpPr txBox="1"/>
          <p:nvPr/>
        </p:nvSpPr>
        <p:spPr>
          <a:xfrm>
            <a:off x="9555874" y="545684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Direction: interested in</a:t>
            </a:r>
          </a:p>
          <a:p>
            <a:r>
              <a:rPr lang="en-US" dirty="0">
                <a:cs typeface="Calibri"/>
              </a:rPr>
              <a:t>Weight: </a:t>
            </a:r>
          </a:p>
          <a:p>
            <a:pPr marL="285750" indent="-285750">
              <a:buFont typeface="Arial"/>
              <a:buChar char="•"/>
            </a:pPr>
            <a:r>
              <a:rPr lang="en-US" dirty="0">
                <a:cs typeface="Calibri"/>
              </a:rPr>
              <a:t>shared interests</a:t>
            </a:r>
          </a:p>
          <a:p>
            <a:pPr marL="285750" indent="-285750">
              <a:buFont typeface="Arial"/>
              <a:buChar char="•"/>
            </a:pPr>
            <a:r>
              <a:rPr lang="en-US" dirty="0">
                <a:cs typeface="Calibri"/>
              </a:rPr>
              <a:t>distance</a:t>
            </a:r>
          </a:p>
        </p:txBody>
      </p:sp>
      <p:sp>
        <p:nvSpPr>
          <p:cNvPr id="27" name="TextBox 26">
            <a:extLst>
              <a:ext uri="{FF2B5EF4-FFF2-40B4-BE49-F238E27FC236}">
                <a16:creationId xmlns:a16="http://schemas.microsoft.com/office/drawing/2014/main" id="{C4DE65BF-E25E-4B72-92CF-6729C4CB5370}"/>
              </a:ext>
            </a:extLst>
          </p:cNvPr>
          <p:cNvSpPr txBox="1"/>
          <p:nvPr/>
        </p:nvSpPr>
        <p:spPr>
          <a:xfrm rot="1560000">
            <a:off x="3633949" y="4908331"/>
            <a:ext cx="13243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Cars: 0.3</a:t>
            </a:r>
          </a:p>
        </p:txBody>
      </p:sp>
    </p:spTree>
    <p:extLst>
      <p:ext uri="{BB962C8B-B14F-4D97-AF65-F5344CB8AC3E}">
        <p14:creationId xmlns:p14="http://schemas.microsoft.com/office/powerpoint/2010/main" val="146031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130C-1454-46F9-936E-9F1E41BE1E4E}"/>
              </a:ext>
            </a:extLst>
          </p:cNvPr>
          <p:cNvSpPr>
            <a:spLocks noGrp="1"/>
          </p:cNvSpPr>
          <p:nvPr>
            <p:ph type="title"/>
          </p:nvPr>
        </p:nvSpPr>
        <p:spPr/>
        <p:txBody>
          <a:bodyPr/>
          <a:lstStyle/>
          <a:p>
            <a:r>
              <a:rPr lang="en-US">
                <a:cs typeface="Calibri Light"/>
              </a:rPr>
              <a:t>Vote for the missing entry in the table</a:t>
            </a:r>
            <a:endParaRPr lang="en-US"/>
          </a:p>
        </p:txBody>
      </p:sp>
      <p:pic>
        <p:nvPicPr>
          <p:cNvPr id="4" name="Picture 4" descr="A red and white sign&#10;&#10;Description generated with very high confidence">
            <a:extLst>
              <a:ext uri="{FF2B5EF4-FFF2-40B4-BE49-F238E27FC236}">
                <a16:creationId xmlns:a16="http://schemas.microsoft.com/office/drawing/2014/main" id="{D46AFBF8-1800-445C-BF37-58931E0C3521}"/>
              </a:ext>
            </a:extLst>
          </p:cNvPr>
          <p:cNvPicPr>
            <a:picLocks noGrp="1" noChangeAspect="1"/>
          </p:cNvPicPr>
          <p:nvPr>
            <p:ph idx="1"/>
          </p:nvPr>
        </p:nvPicPr>
        <p:blipFill>
          <a:blip r:embed="rId2"/>
          <a:stretch>
            <a:fillRect/>
          </a:stretch>
        </p:blipFill>
        <p:spPr>
          <a:xfrm>
            <a:off x="2455023" y="1526644"/>
            <a:ext cx="7080907" cy="5332540"/>
          </a:xfrm>
          <a:prstGeom prst="rect">
            <a:avLst/>
          </a:prstGeom>
        </p:spPr>
      </p:pic>
    </p:spTree>
    <p:extLst>
      <p:ext uri="{BB962C8B-B14F-4D97-AF65-F5344CB8AC3E}">
        <p14:creationId xmlns:p14="http://schemas.microsoft.com/office/powerpoint/2010/main" val="290366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very high confidence">
            <a:extLst>
              <a:ext uri="{FF2B5EF4-FFF2-40B4-BE49-F238E27FC236}">
                <a16:creationId xmlns:a16="http://schemas.microsoft.com/office/drawing/2014/main" id="{C4436E16-6EE3-4540-B204-FDF2772F8079}"/>
              </a:ext>
            </a:extLst>
          </p:cNvPr>
          <p:cNvPicPr>
            <a:picLocks noGrp="1" noChangeAspect="1"/>
          </p:cNvPicPr>
          <p:nvPr>
            <p:ph idx="1"/>
          </p:nvPr>
        </p:nvPicPr>
        <p:blipFill>
          <a:blip r:embed="rId2"/>
          <a:stretch>
            <a:fillRect/>
          </a:stretch>
        </p:blipFill>
        <p:spPr>
          <a:xfrm>
            <a:off x="1901928" y="574971"/>
            <a:ext cx="9875273" cy="6381442"/>
          </a:xfrm>
          <a:prstGeom prst="rect">
            <a:avLst/>
          </a:prstGeom>
        </p:spPr>
      </p:pic>
      <p:sp>
        <p:nvSpPr>
          <p:cNvPr id="3" name="Rectangle 2">
            <a:extLst>
              <a:ext uri="{FF2B5EF4-FFF2-40B4-BE49-F238E27FC236}">
                <a16:creationId xmlns:a16="http://schemas.microsoft.com/office/drawing/2014/main" id="{AA86D289-D1D2-428A-A818-59ED27D35344}"/>
              </a:ext>
            </a:extLst>
          </p:cNvPr>
          <p:cNvSpPr/>
          <p:nvPr/>
        </p:nvSpPr>
        <p:spPr>
          <a:xfrm>
            <a:off x="7937895" y="4383976"/>
            <a:ext cx="668594" cy="5948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agnifying glass">
            <a:extLst>
              <a:ext uri="{FF2B5EF4-FFF2-40B4-BE49-F238E27FC236}">
                <a16:creationId xmlns:a16="http://schemas.microsoft.com/office/drawing/2014/main" id="{42962BBF-57C9-4242-822A-D21C5151B2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9347" y="4383977"/>
            <a:ext cx="791497" cy="791497"/>
          </a:xfrm>
          <a:prstGeom prst="rect">
            <a:avLst/>
          </a:prstGeom>
        </p:spPr>
      </p:pic>
    </p:spTree>
    <p:extLst>
      <p:ext uri="{BB962C8B-B14F-4D97-AF65-F5344CB8AC3E}">
        <p14:creationId xmlns:p14="http://schemas.microsoft.com/office/powerpoint/2010/main" val="2017608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74735" y="640081"/>
            <a:ext cx="3377183" cy="3708895"/>
          </a:xfrm>
          <a:noFill/>
        </p:spPr>
        <p:txBody>
          <a:bodyPr>
            <a:normAutofit/>
          </a:bodyPr>
          <a:lstStyle/>
          <a:p>
            <a:pPr algn="l"/>
            <a:r>
              <a:rPr lang="en-US" sz="4400" dirty="0" err="1">
                <a:cs typeface="Calibri Light"/>
              </a:rPr>
              <a:t>Tables,and</a:t>
            </a:r>
            <a:r>
              <a:rPr lang="en-US" sz="4400" dirty="0">
                <a:cs typeface="Calibri Light"/>
              </a:rPr>
              <a:t> Graphs</a:t>
            </a:r>
          </a:p>
        </p:txBody>
      </p:sp>
      <p:sp>
        <p:nvSpPr>
          <p:cNvPr id="3" name="Subtitle 2"/>
          <p:cNvSpPr>
            <a:spLocks noGrp="1"/>
          </p:cNvSpPr>
          <p:nvPr>
            <p:ph type="subTitle" idx="1"/>
          </p:nvPr>
        </p:nvSpPr>
        <p:spPr>
          <a:xfrm>
            <a:off x="8174735" y="5395451"/>
            <a:ext cx="3377184" cy="822469"/>
          </a:xfrm>
          <a:noFill/>
        </p:spPr>
        <p:txBody>
          <a:bodyPr vert="horz" lIns="91440" tIns="45720" rIns="91440" bIns="45720" rtlCol="0" anchor="t">
            <a:normAutofit/>
          </a:bodyPr>
          <a:lstStyle/>
          <a:p>
            <a:pPr algn="l"/>
            <a:r>
              <a:rPr lang="en-US" sz="1400">
                <a:cs typeface="Calibri"/>
              </a:rPr>
              <a:t>Source:</a:t>
            </a:r>
          </a:p>
          <a:p>
            <a:pPr algn="l"/>
            <a:r>
              <a:rPr lang="en-US" sz="1400">
                <a:cs typeface="Calibri"/>
              </a:rPr>
              <a:t>https://www.math.ucsd.edu/~fan/complex/</a:t>
            </a:r>
            <a:endParaRPr lang="en-US"/>
          </a:p>
        </p:txBody>
      </p:sp>
      <p:pic>
        <p:nvPicPr>
          <p:cNvPr id="4" name="Picture 4">
            <a:extLst>
              <a:ext uri="{FF2B5EF4-FFF2-40B4-BE49-F238E27FC236}">
                <a16:creationId xmlns:a16="http://schemas.microsoft.com/office/drawing/2014/main" id="{EC07C45F-E80D-4C46-BF8D-6420759A2549}"/>
              </a:ext>
            </a:extLst>
          </p:cNvPr>
          <p:cNvPicPr>
            <a:picLocks noChangeAspect="1"/>
          </p:cNvPicPr>
          <p:nvPr/>
        </p:nvPicPr>
        <p:blipFill rotWithShape="1">
          <a:blip r:embed="rId3"/>
          <a:srcRect l="13858" r="3742"/>
          <a:stretch/>
        </p:blipFill>
        <p:spPr>
          <a:xfrm>
            <a:off x="20" y="10"/>
            <a:ext cx="7534636" cy="6857990"/>
          </a:xfrm>
          <a:prstGeom prst="rect">
            <a:avLst/>
          </a:prstGeom>
        </p:spPr>
      </p:pic>
      <p:sp>
        <p:nvSpPr>
          <p:cNvPr id="5" name="TextBox 4">
            <a:extLst>
              <a:ext uri="{FF2B5EF4-FFF2-40B4-BE49-F238E27FC236}">
                <a16:creationId xmlns:a16="http://schemas.microsoft.com/office/drawing/2014/main" id="{8FCFA12F-C427-4717-BD33-078DFA7B6A58}"/>
              </a:ext>
            </a:extLst>
          </p:cNvPr>
          <p:cNvSpPr txBox="1"/>
          <p:nvPr/>
        </p:nvSpPr>
        <p:spPr>
          <a:xfrm>
            <a:off x="9165430" y="639127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t>These notes are </a:t>
            </a:r>
            <a:r>
              <a:rPr lang="en-US" dirty="0">
                <a:hlinkClick r:id="rId4"/>
              </a:rPr>
              <a:t>CC BY 4.0</a:t>
            </a:r>
            <a:endParaRPr lang="en-US"/>
          </a:p>
        </p:txBody>
      </p:sp>
    </p:spTree>
    <p:extLst>
      <p:ext uri="{BB962C8B-B14F-4D97-AF65-F5344CB8AC3E}">
        <p14:creationId xmlns:p14="http://schemas.microsoft.com/office/powerpoint/2010/main" val="109857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very high confidence">
            <a:extLst>
              <a:ext uri="{FF2B5EF4-FFF2-40B4-BE49-F238E27FC236}">
                <a16:creationId xmlns:a16="http://schemas.microsoft.com/office/drawing/2014/main" id="{C4436E16-6EE3-4540-B204-FDF2772F8079}"/>
              </a:ext>
            </a:extLst>
          </p:cNvPr>
          <p:cNvPicPr>
            <a:picLocks noGrp="1" noChangeAspect="1"/>
          </p:cNvPicPr>
          <p:nvPr>
            <p:ph idx="1"/>
          </p:nvPr>
        </p:nvPicPr>
        <p:blipFill>
          <a:blip r:embed="rId2"/>
          <a:stretch>
            <a:fillRect/>
          </a:stretch>
        </p:blipFill>
        <p:spPr>
          <a:xfrm>
            <a:off x="1901928" y="574971"/>
            <a:ext cx="9875273" cy="6381442"/>
          </a:xfrm>
          <a:prstGeom prst="rect">
            <a:avLst/>
          </a:prstGeom>
        </p:spPr>
      </p:pic>
      <p:pic>
        <p:nvPicPr>
          <p:cNvPr id="7" name="Graphic 6" descr="Magnifying glass">
            <a:extLst>
              <a:ext uri="{FF2B5EF4-FFF2-40B4-BE49-F238E27FC236}">
                <a16:creationId xmlns:a16="http://schemas.microsoft.com/office/drawing/2014/main" id="{42962BBF-57C9-4242-822A-D21C5151B2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9347" y="4383977"/>
            <a:ext cx="791497" cy="791497"/>
          </a:xfrm>
          <a:prstGeom prst="rect">
            <a:avLst/>
          </a:prstGeom>
        </p:spPr>
      </p:pic>
      <p:sp>
        <p:nvSpPr>
          <p:cNvPr id="2" name="TextBox 1">
            <a:extLst>
              <a:ext uri="{FF2B5EF4-FFF2-40B4-BE49-F238E27FC236}">
                <a16:creationId xmlns:a16="http://schemas.microsoft.com/office/drawing/2014/main" id="{99ADC1C4-9AF8-42C9-A235-D34112C9FD3F}"/>
              </a:ext>
            </a:extLst>
          </p:cNvPr>
          <p:cNvSpPr txBox="1"/>
          <p:nvPr/>
        </p:nvSpPr>
        <p:spPr>
          <a:xfrm>
            <a:off x="1264170" y="4068580"/>
            <a:ext cx="1793822"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No</a:t>
            </a:r>
            <a:r>
              <a:rPr lang="en-US" i="1" dirty="0">
                <a:cs typeface="Calibri"/>
              </a:rPr>
              <a:t> direct</a:t>
            </a:r>
            <a:endParaRPr lang="en-US" dirty="0">
              <a:cs typeface="Calibri"/>
            </a:endParaRPr>
          </a:p>
          <a:p>
            <a:r>
              <a:rPr lang="en-US" i="1" dirty="0">
                <a:cs typeface="Calibri"/>
              </a:rPr>
              <a:t>connection between 2 and 5</a:t>
            </a:r>
          </a:p>
        </p:txBody>
      </p:sp>
    </p:spTree>
    <p:extLst>
      <p:ext uri="{BB962C8B-B14F-4D97-AF65-F5344CB8AC3E}">
        <p14:creationId xmlns:p14="http://schemas.microsoft.com/office/powerpoint/2010/main" val="2109438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21FC-B14B-4ED3-A04B-30391FFE914B}"/>
              </a:ext>
            </a:extLst>
          </p:cNvPr>
          <p:cNvSpPr>
            <a:spLocks noGrp="1"/>
          </p:cNvSpPr>
          <p:nvPr>
            <p:ph type="title"/>
          </p:nvPr>
        </p:nvSpPr>
        <p:spPr/>
        <p:txBody>
          <a:bodyPr/>
          <a:lstStyle/>
          <a:p>
            <a:r>
              <a:rPr lang="en-US">
                <a:cs typeface="Calibri Light"/>
              </a:rPr>
              <a:t>Standard problems when using graphs</a:t>
            </a:r>
            <a:endParaRPr lang="en-US"/>
          </a:p>
        </p:txBody>
      </p:sp>
      <p:sp>
        <p:nvSpPr>
          <p:cNvPr id="3" name="Content Placeholder 2">
            <a:extLst>
              <a:ext uri="{FF2B5EF4-FFF2-40B4-BE49-F238E27FC236}">
                <a16:creationId xmlns:a16="http://schemas.microsoft.com/office/drawing/2014/main" id="{72888EA5-57F0-4756-913A-3BC356772336}"/>
              </a:ext>
            </a:extLst>
          </p:cNvPr>
          <p:cNvSpPr>
            <a:spLocks noGrp="1"/>
          </p:cNvSpPr>
          <p:nvPr>
            <p:ph idx="1"/>
          </p:nvPr>
        </p:nvSpPr>
        <p:spPr/>
        <p:txBody>
          <a:bodyPr vert="horz" lIns="91440" tIns="45720" rIns="91440" bIns="45720" rtlCol="0" anchor="t">
            <a:normAutofit/>
          </a:bodyPr>
          <a:lstStyle/>
          <a:p>
            <a:r>
              <a:rPr lang="en-US" dirty="0">
                <a:cs typeface="Calibri"/>
              </a:rPr>
              <a:t>Fully connected graph has little value</a:t>
            </a:r>
          </a:p>
          <a:p>
            <a:endParaRPr lang="en-US" dirty="0">
              <a:cs typeface="Calibri"/>
            </a:endParaRPr>
          </a:p>
          <a:p>
            <a:r>
              <a:rPr lang="en-US" dirty="0">
                <a:cs typeface="Calibri"/>
              </a:rPr>
              <a:t>Visualization may not add value</a:t>
            </a:r>
          </a:p>
          <a:p>
            <a:endParaRPr lang="en-US" dirty="0">
              <a:cs typeface="Calibri"/>
            </a:endParaRPr>
          </a:p>
          <a:p>
            <a:r>
              <a:rPr lang="en-US" dirty="0">
                <a:cs typeface="Calibri"/>
              </a:rPr>
              <a:t>Visualization can be computationally expensive for large graphs</a:t>
            </a:r>
            <a:endParaRPr lang="en-US" dirty="0"/>
          </a:p>
          <a:p>
            <a:endParaRPr lang="en-US" dirty="0">
              <a:cs typeface="Calibri"/>
            </a:endParaRPr>
          </a:p>
          <a:p>
            <a:r>
              <a:rPr lang="en-US" dirty="0">
                <a:cs typeface="Calibri"/>
              </a:rPr>
              <a:t>Visualization can be slow to render for large graphs</a:t>
            </a:r>
            <a:endParaRPr lang="en-US" dirty="0"/>
          </a:p>
        </p:txBody>
      </p:sp>
    </p:spTree>
    <p:extLst>
      <p:ext uri="{BB962C8B-B14F-4D97-AF65-F5344CB8AC3E}">
        <p14:creationId xmlns:p14="http://schemas.microsoft.com/office/powerpoint/2010/main" val="4178984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8C87-1D92-4E3B-A37A-10ECDFE6C323}"/>
              </a:ext>
            </a:extLst>
          </p:cNvPr>
          <p:cNvSpPr>
            <a:spLocks noGrp="1"/>
          </p:cNvSpPr>
          <p:nvPr>
            <p:ph type="title"/>
          </p:nvPr>
        </p:nvSpPr>
        <p:spPr/>
        <p:txBody>
          <a:bodyPr/>
          <a:lstStyle/>
          <a:p>
            <a:r>
              <a:rPr lang="en-US">
                <a:cs typeface="Calibri Light"/>
              </a:rPr>
              <a:t>Graph software</a:t>
            </a:r>
            <a:endParaRPr lang="en-US"/>
          </a:p>
        </p:txBody>
      </p:sp>
      <p:sp>
        <p:nvSpPr>
          <p:cNvPr id="3" name="Content Placeholder 2">
            <a:extLst>
              <a:ext uri="{FF2B5EF4-FFF2-40B4-BE49-F238E27FC236}">
                <a16:creationId xmlns:a16="http://schemas.microsoft.com/office/drawing/2014/main" id="{C8588FBE-537D-4DB6-9CAE-244359D6C621}"/>
              </a:ext>
            </a:extLst>
          </p:cNvPr>
          <p:cNvSpPr>
            <a:spLocks noGrp="1"/>
          </p:cNvSpPr>
          <p:nvPr>
            <p:ph idx="1"/>
          </p:nvPr>
        </p:nvSpPr>
        <p:spPr/>
        <p:txBody>
          <a:bodyPr vert="horz" lIns="91440" tIns="45720" rIns="91440" bIns="45720" rtlCol="0" anchor="t">
            <a:normAutofit/>
          </a:bodyPr>
          <a:lstStyle/>
          <a:p>
            <a:r>
              <a:rPr lang="en-US">
                <a:cs typeface="Calibri"/>
              </a:rPr>
              <a:t>https://cytoscape.org/</a:t>
            </a:r>
            <a:endParaRPr lang="en-US"/>
          </a:p>
        </p:txBody>
      </p:sp>
    </p:spTree>
    <p:extLst>
      <p:ext uri="{BB962C8B-B14F-4D97-AF65-F5344CB8AC3E}">
        <p14:creationId xmlns:p14="http://schemas.microsoft.com/office/powerpoint/2010/main" val="2508988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2FC3-43ED-4AEB-BC27-2FDA23BCF485}"/>
              </a:ext>
            </a:extLst>
          </p:cNvPr>
          <p:cNvSpPr>
            <a:spLocks noGrp="1"/>
          </p:cNvSpPr>
          <p:nvPr>
            <p:ph type="title"/>
          </p:nvPr>
        </p:nvSpPr>
        <p:spPr/>
        <p:txBody>
          <a:bodyPr/>
          <a:lstStyle/>
          <a:p>
            <a:r>
              <a:rPr lang="en-US">
                <a:cs typeface="Calibri Light"/>
              </a:rPr>
              <a:t>Data sources</a:t>
            </a:r>
            <a:endParaRPr lang="en-US"/>
          </a:p>
        </p:txBody>
      </p:sp>
      <p:sp>
        <p:nvSpPr>
          <p:cNvPr id="3" name="Content Placeholder 2">
            <a:extLst>
              <a:ext uri="{FF2B5EF4-FFF2-40B4-BE49-F238E27FC236}">
                <a16:creationId xmlns:a16="http://schemas.microsoft.com/office/drawing/2014/main" id="{002AE609-05B0-4CCA-8588-7DD2A494CDFB}"/>
              </a:ext>
            </a:extLst>
          </p:cNvPr>
          <p:cNvSpPr>
            <a:spLocks noGrp="1"/>
          </p:cNvSpPr>
          <p:nvPr>
            <p:ph idx="1"/>
          </p:nvPr>
        </p:nvSpPr>
        <p:spPr/>
        <p:txBody>
          <a:bodyPr vert="horz" lIns="91440" tIns="45720" rIns="91440" bIns="45720" rtlCol="0" anchor="t">
            <a:normAutofit/>
          </a:bodyPr>
          <a:lstStyle/>
          <a:p>
            <a:r>
              <a:rPr lang="en-US">
                <a:cs typeface="Calibri"/>
                <a:hlinkClick r:id="rId2"/>
              </a:rPr>
              <a:t>https://networkdata.ics.uci.edu/</a:t>
            </a:r>
            <a:endParaRPr lang="en-US"/>
          </a:p>
          <a:p>
            <a:endParaRPr lang="en-US"/>
          </a:p>
        </p:txBody>
      </p:sp>
    </p:spTree>
    <p:extLst>
      <p:ext uri="{BB962C8B-B14F-4D97-AF65-F5344CB8AC3E}">
        <p14:creationId xmlns:p14="http://schemas.microsoft.com/office/powerpoint/2010/main" val="2530258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5D8-CB70-4E85-A9D3-4EC80C9C985B}"/>
              </a:ext>
            </a:extLst>
          </p:cNvPr>
          <p:cNvSpPr>
            <a:spLocks noGrp="1"/>
          </p:cNvSpPr>
          <p:nvPr>
            <p:ph type="title"/>
          </p:nvPr>
        </p:nvSpPr>
        <p:spPr/>
        <p:txBody>
          <a:bodyPr/>
          <a:lstStyle/>
          <a:p>
            <a:r>
              <a:rPr lang="en-US" i="1" dirty="0">
                <a:highlight>
                  <a:srgbClr val="FFFF00"/>
                </a:highlight>
                <a:cs typeface="Calibri Light"/>
              </a:rPr>
              <a:t>Activity</a:t>
            </a:r>
            <a:r>
              <a:rPr lang="en-US" dirty="0">
                <a:cs typeface="Calibri Light"/>
              </a:rPr>
              <a:t>: graph data analysis</a:t>
            </a:r>
            <a:endParaRPr lang="en-US" dirty="0"/>
          </a:p>
        </p:txBody>
      </p:sp>
      <p:sp>
        <p:nvSpPr>
          <p:cNvPr id="3" name="Content Placeholder 2">
            <a:extLst>
              <a:ext uri="{FF2B5EF4-FFF2-40B4-BE49-F238E27FC236}">
                <a16:creationId xmlns:a16="http://schemas.microsoft.com/office/drawing/2014/main" id="{C11255B8-8E87-4CE2-AE21-09D2BD21F123}"/>
              </a:ext>
            </a:extLst>
          </p:cNvPr>
          <p:cNvSpPr>
            <a:spLocks noGrp="1"/>
          </p:cNvSpPr>
          <p:nvPr>
            <p:ph idx="1"/>
          </p:nvPr>
        </p:nvSpPr>
        <p:spPr/>
        <p:txBody>
          <a:bodyPr vert="horz" lIns="91440" tIns="45720" rIns="91440" bIns="45720" rtlCol="0" anchor="t">
            <a:normAutofit/>
          </a:bodyPr>
          <a:lstStyle/>
          <a:p>
            <a:endParaRPr lang="en-US" dirty="0">
              <a:cs typeface="Calibri"/>
            </a:endParaRPr>
          </a:p>
          <a:p>
            <a:r>
              <a:rPr lang="en-US" dirty="0">
                <a:cs typeface="Calibri"/>
              </a:rPr>
              <a:t>Computer network data from </a:t>
            </a:r>
            <a:r>
              <a:rPr lang="en-US" dirty="0">
                <a:cs typeface="Calibri"/>
                <a:hlinkClick r:id="rId2"/>
              </a:rPr>
              <a:t>https://csr.lanl.gov/data/2017.html</a:t>
            </a:r>
          </a:p>
          <a:p>
            <a:r>
              <a:rPr lang="en-US" dirty="0">
                <a:cs typeface="Calibri"/>
              </a:rPr>
              <a:t>This qualifies as "big data" -- 6 to 7 GB per day (100M rows)</a:t>
            </a:r>
          </a:p>
          <a:p>
            <a:endParaRPr lang="en-US" dirty="0">
              <a:cs typeface="Calibri"/>
            </a:endParaRPr>
          </a:p>
          <a:p>
            <a:r>
              <a:rPr lang="en-US" dirty="0">
                <a:cs typeface="Calibri"/>
              </a:rPr>
              <a:t>Work in pairs to determine how much data (number of rows) can be visualized using </a:t>
            </a:r>
            <a:r>
              <a:rPr lang="en-US" dirty="0" err="1">
                <a:cs typeface="Calibri"/>
              </a:rPr>
              <a:t>networkx</a:t>
            </a:r>
            <a:endParaRPr lang="en-US" dirty="0">
              <a:cs typeface="Calibri"/>
            </a:endParaRPr>
          </a:p>
          <a:p>
            <a:r>
              <a:rPr lang="en-US" dirty="0">
                <a:cs typeface="Calibri"/>
              </a:rPr>
              <a:t>How does node and edge labeling matter to scale of visualization?</a:t>
            </a:r>
          </a:p>
        </p:txBody>
      </p:sp>
    </p:spTree>
    <p:extLst>
      <p:ext uri="{BB962C8B-B14F-4D97-AF65-F5344CB8AC3E}">
        <p14:creationId xmlns:p14="http://schemas.microsoft.com/office/powerpoint/2010/main" val="26879071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5AD7B73-0FC6-49EB-AB05-6C86F0F2F857}"/>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100">
                <a:solidFill>
                  <a:srgbClr val="FFFFFF"/>
                </a:solidFill>
              </a:rPr>
              <a:t>Ethics and Legality</a:t>
            </a:r>
            <a:endParaRPr lang="en-US">
              <a:ea typeface="+mj-ea"/>
              <a:cs typeface="+mj-cs"/>
            </a:endParaRPr>
          </a:p>
        </p:txBody>
      </p:sp>
    </p:spTree>
    <p:extLst>
      <p:ext uri="{BB962C8B-B14F-4D97-AF65-F5344CB8AC3E}">
        <p14:creationId xmlns:p14="http://schemas.microsoft.com/office/powerpoint/2010/main" val="2930799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26212"/>
            <a:ext cx="9144000" cy="2387600"/>
          </a:xfrm>
        </p:spPr>
        <p:txBody>
          <a:bodyPr/>
          <a:lstStyle/>
          <a:p>
            <a:r>
              <a:rPr lang="en-US">
                <a:cs typeface="Calibri Light"/>
              </a:rPr>
              <a:t>Ethics and Legality</a:t>
            </a:r>
            <a:endParaRPr lang="en-US"/>
          </a:p>
        </p:txBody>
      </p:sp>
      <p:sp>
        <p:nvSpPr>
          <p:cNvPr id="3" name="Subtitle 2"/>
          <p:cNvSpPr>
            <a:spLocks noGrp="1"/>
          </p:cNvSpPr>
          <p:nvPr>
            <p:ph type="subTitle" idx="1"/>
          </p:nvPr>
        </p:nvSpPr>
        <p:spPr>
          <a:xfrm>
            <a:off x="1524000" y="4205887"/>
            <a:ext cx="9144000" cy="1655762"/>
          </a:xfrm>
        </p:spPr>
        <p:txBody>
          <a:bodyPr vert="horz" lIns="91440" tIns="45720" rIns="91440" bIns="45720" rtlCol="0" anchor="t">
            <a:normAutofit/>
          </a:bodyPr>
          <a:lstStyle/>
          <a:p>
            <a:r>
              <a:rPr lang="en-US">
                <a:cs typeface="Calibri"/>
              </a:rPr>
              <a:t>I'm not going to tell you what to think</a:t>
            </a:r>
          </a:p>
          <a:p>
            <a:r>
              <a:rPr lang="en-US">
                <a:cs typeface="Calibri"/>
              </a:rPr>
              <a:t>I'm not going to tell you how to think</a:t>
            </a:r>
          </a:p>
          <a:p>
            <a:r>
              <a:rPr lang="en-US">
                <a:cs typeface="Calibri"/>
              </a:rPr>
              <a:t>I'm going to recommend some points to ponder</a:t>
            </a:r>
          </a:p>
        </p:txBody>
      </p:sp>
      <p:pic>
        <p:nvPicPr>
          <p:cNvPr id="4" name="Picture 4" descr="A sign on a pole&#10;&#10;Description generated with very high confidence">
            <a:extLst>
              <a:ext uri="{FF2B5EF4-FFF2-40B4-BE49-F238E27FC236}">
                <a16:creationId xmlns:a16="http://schemas.microsoft.com/office/drawing/2014/main" id="{560D6DFC-B4AB-4043-884E-CB648436442E}"/>
              </a:ext>
            </a:extLst>
          </p:cNvPr>
          <p:cNvPicPr>
            <a:picLocks noChangeAspect="1"/>
          </p:cNvPicPr>
          <p:nvPr/>
        </p:nvPicPr>
        <p:blipFill>
          <a:blip r:embed="rId3"/>
          <a:stretch>
            <a:fillRect/>
          </a:stretch>
        </p:blipFill>
        <p:spPr>
          <a:xfrm>
            <a:off x="-5751" y="-4141"/>
            <a:ext cx="5575539" cy="3085036"/>
          </a:xfrm>
          <a:prstGeom prst="rect">
            <a:avLst/>
          </a:prstGeom>
        </p:spPr>
      </p:pic>
      <p:sp>
        <p:nvSpPr>
          <p:cNvPr id="5" name="TextBox 4">
            <a:extLst>
              <a:ext uri="{FF2B5EF4-FFF2-40B4-BE49-F238E27FC236}">
                <a16:creationId xmlns:a16="http://schemas.microsoft.com/office/drawing/2014/main" id="{F102818A-165C-4FE2-BA2B-3C2494294789}"/>
              </a:ext>
            </a:extLst>
          </p:cNvPr>
          <p:cNvSpPr txBox="1"/>
          <p:nvPr/>
        </p:nvSpPr>
        <p:spPr>
          <a:xfrm>
            <a:off x="692728" y="5950527"/>
            <a:ext cx="1180407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https://medium.com/doteveryone/oaths-pledges-and-manifestos-a-master-list-of-ethical-tech-values-26e2672e161c</a:t>
            </a:r>
          </a:p>
        </p:txBody>
      </p:sp>
      <p:sp>
        <p:nvSpPr>
          <p:cNvPr id="6" name="TextBox 5">
            <a:extLst>
              <a:ext uri="{FF2B5EF4-FFF2-40B4-BE49-F238E27FC236}">
                <a16:creationId xmlns:a16="http://schemas.microsoft.com/office/drawing/2014/main" id="{36DFD008-40AA-42A9-9F6A-2EEA95CA0D5D}"/>
              </a:ext>
            </a:extLst>
          </p:cNvPr>
          <p:cNvSpPr txBox="1"/>
          <p:nvPr/>
        </p:nvSpPr>
        <p:spPr>
          <a:xfrm>
            <a:off x="9332118" y="10477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These notes are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4"/>
              </a:rPr>
              <a:t>CC BY 4.0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269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3BC2-539C-4A89-8034-6CA6546C7F7A}"/>
              </a:ext>
            </a:extLst>
          </p:cNvPr>
          <p:cNvSpPr>
            <a:spLocks noGrp="1"/>
          </p:cNvSpPr>
          <p:nvPr>
            <p:ph type="title"/>
          </p:nvPr>
        </p:nvSpPr>
        <p:spPr/>
        <p:txBody>
          <a:bodyPr/>
          <a:lstStyle/>
          <a:p>
            <a:r>
              <a:rPr lang="en-US">
                <a:cs typeface="Calibri Light"/>
              </a:rPr>
              <a:t>Outcome of pondering ethical/moral issues</a:t>
            </a:r>
            <a:endParaRPr lang="en-US"/>
          </a:p>
        </p:txBody>
      </p:sp>
      <p:sp>
        <p:nvSpPr>
          <p:cNvPr id="3" name="Content Placeholder 2">
            <a:extLst>
              <a:ext uri="{FF2B5EF4-FFF2-40B4-BE49-F238E27FC236}">
                <a16:creationId xmlns:a16="http://schemas.microsoft.com/office/drawing/2014/main" id="{3CB9C6A5-EC42-4DB9-BD78-C8598A1D7161}"/>
              </a:ext>
            </a:extLst>
          </p:cNvPr>
          <p:cNvSpPr>
            <a:spLocks noGrp="1"/>
          </p:cNvSpPr>
          <p:nvPr>
            <p:ph idx="1"/>
          </p:nvPr>
        </p:nvSpPr>
        <p:spPr/>
        <p:txBody>
          <a:bodyPr vert="horz" lIns="91440" tIns="45720" rIns="91440" bIns="45720" rtlCol="0" anchor="t">
            <a:normAutofit/>
          </a:bodyPr>
          <a:lstStyle/>
          <a:p>
            <a:r>
              <a:rPr lang="en-US">
                <a:cs typeface="Calibri"/>
              </a:rPr>
              <a:t>express your own values</a:t>
            </a:r>
          </a:p>
          <a:p>
            <a:r>
              <a:rPr lang="en-US">
                <a:cs typeface="Calibri"/>
              </a:rPr>
              <a:t>explore, with empathy, the values of other people</a:t>
            </a:r>
            <a:endParaRPr lang="en-US"/>
          </a:p>
          <a:p>
            <a:r>
              <a:rPr lang="en-US">
                <a:cs typeface="Calibri"/>
              </a:rPr>
              <a:t>critically analyze values and actions based on them</a:t>
            </a:r>
            <a:endParaRPr lang="en-US"/>
          </a:p>
          <a:p>
            <a:r>
              <a:rPr lang="en-US">
                <a:cs typeface="Calibri"/>
              </a:rPr>
              <a:t>discuss disagreements that arise from differences in values and negotiate solutions</a:t>
            </a:r>
            <a:endParaRPr lang="en-US"/>
          </a:p>
          <a:p>
            <a:r>
              <a:rPr lang="en-US">
                <a:cs typeface="Calibri"/>
              </a:rPr>
              <a:t>make ethical decisions and act on them.</a:t>
            </a:r>
            <a:endParaRPr lang="en-US"/>
          </a:p>
          <a:p>
            <a:endParaRPr lang="en-US">
              <a:cs typeface="Calibri"/>
            </a:endParaRPr>
          </a:p>
        </p:txBody>
      </p:sp>
      <p:sp>
        <p:nvSpPr>
          <p:cNvPr id="4" name="TextBox 3">
            <a:extLst>
              <a:ext uri="{FF2B5EF4-FFF2-40B4-BE49-F238E27FC236}">
                <a16:creationId xmlns:a16="http://schemas.microsoft.com/office/drawing/2014/main" id="{CE1FDAA6-6545-4C1B-9DE9-F8A452B864C0}"/>
              </a:ext>
            </a:extLst>
          </p:cNvPr>
          <p:cNvSpPr txBox="1"/>
          <p:nvPr/>
        </p:nvSpPr>
        <p:spPr>
          <a:xfrm>
            <a:off x="10402528" y="5805947"/>
            <a:ext cx="124378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2"/>
              </a:rPr>
              <a:t>source</a:t>
            </a:r>
          </a:p>
        </p:txBody>
      </p:sp>
    </p:spTree>
    <p:extLst>
      <p:ext uri="{BB962C8B-B14F-4D97-AF65-F5344CB8AC3E}">
        <p14:creationId xmlns:p14="http://schemas.microsoft.com/office/powerpoint/2010/main" val="3204250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B4B-CCAA-4256-9216-2A59DE847339}"/>
              </a:ext>
            </a:extLst>
          </p:cNvPr>
          <p:cNvSpPr>
            <a:spLocks noGrp="1"/>
          </p:cNvSpPr>
          <p:nvPr>
            <p:ph type="title"/>
          </p:nvPr>
        </p:nvSpPr>
        <p:spPr>
          <a:xfrm>
            <a:off x="555523" y="365125"/>
            <a:ext cx="10798277" cy="1325563"/>
          </a:xfrm>
        </p:spPr>
        <p:txBody>
          <a:bodyPr/>
          <a:lstStyle/>
          <a:p>
            <a:r>
              <a:rPr lang="en-US" i="1">
                <a:highlight>
                  <a:srgbClr val="FFFF00"/>
                </a:highlight>
                <a:cs typeface="Calibri Light"/>
              </a:rPr>
              <a:t>Activity</a:t>
            </a:r>
            <a:r>
              <a:rPr lang="en-US">
                <a:cs typeface="Calibri Light"/>
              </a:rPr>
              <a:t>: how you respond to disagreement</a:t>
            </a:r>
            <a:endParaRPr lang="en-US"/>
          </a:p>
        </p:txBody>
      </p:sp>
      <p:sp>
        <p:nvSpPr>
          <p:cNvPr id="3" name="Content Placeholder 2">
            <a:extLst>
              <a:ext uri="{FF2B5EF4-FFF2-40B4-BE49-F238E27FC236}">
                <a16:creationId xmlns:a16="http://schemas.microsoft.com/office/drawing/2014/main" id="{281DC34A-DA03-4A8E-83A5-E2C182937BF8}"/>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Write down how you respond when you see an ethical problem, </a:t>
            </a:r>
          </a:p>
          <a:p>
            <a:pPr marL="0" indent="0">
              <a:buNone/>
            </a:pPr>
            <a:r>
              <a:rPr lang="en-US">
                <a:cs typeface="Calibri"/>
              </a:rPr>
              <a:t>either with a process, a person's motives, or with a person's actions</a:t>
            </a:r>
          </a:p>
          <a:p>
            <a:endParaRPr lang="en-US">
              <a:cs typeface="Calibri"/>
            </a:endParaRPr>
          </a:p>
          <a:p>
            <a:r>
              <a:rPr lang="en-US">
                <a:cs typeface="Calibri"/>
              </a:rPr>
              <a:t>What is your initial emotional response?</a:t>
            </a:r>
          </a:p>
          <a:p>
            <a:endParaRPr lang="en-US">
              <a:cs typeface="Calibri"/>
            </a:endParaRPr>
          </a:p>
          <a:p>
            <a:r>
              <a:rPr lang="en-US">
                <a:cs typeface="Calibri"/>
              </a:rPr>
              <a:t>What is your initial intellectual response?</a:t>
            </a:r>
            <a:endParaRPr lang="en-US"/>
          </a:p>
          <a:p>
            <a:endParaRPr lang="en-US">
              <a:cs typeface="Calibri"/>
            </a:endParaRPr>
          </a:p>
          <a:p>
            <a:r>
              <a:rPr lang="en-US">
                <a:cs typeface="Calibri"/>
              </a:rPr>
              <a:t>When do you engage and when do you defer?</a:t>
            </a:r>
          </a:p>
        </p:txBody>
      </p:sp>
      <p:pic>
        <p:nvPicPr>
          <p:cNvPr id="4" name="Picture 4">
            <a:extLst>
              <a:ext uri="{FF2B5EF4-FFF2-40B4-BE49-F238E27FC236}">
                <a16:creationId xmlns:a16="http://schemas.microsoft.com/office/drawing/2014/main" id="{3C4A1349-1131-4E48-B1F0-CF54103BA3BB}"/>
              </a:ext>
            </a:extLst>
          </p:cNvPr>
          <p:cNvPicPr>
            <a:picLocks noChangeAspect="1"/>
          </p:cNvPicPr>
          <p:nvPr/>
        </p:nvPicPr>
        <p:blipFill>
          <a:blip r:embed="rId2"/>
          <a:stretch>
            <a:fillRect/>
          </a:stretch>
        </p:blipFill>
        <p:spPr>
          <a:xfrm>
            <a:off x="7895764" y="3036785"/>
            <a:ext cx="4524374" cy="3008978"/>
          </a:xfrm>
          <a:prstGeom prst="rect">
            <a:avLst/>
          </a:prstGeom>
        </p:spPr>
      </p:pic>
      <p:sp>
        <p:nvSpPr>
          <p:cNvPr id="5" name="TextBox 4">
            <a:extLst>
              <a:ext uri="{FF2B5EF4-FFF2-40B4-BE49-F238E27FC236}">
                <a16:creationId xmlns:a16="http://schemas.microsoft.com/office/drawing/2014/main" id="{73E1E242-20CB-47C0-876D-605B9F111D71}"/>
              </a:ext>
            </a:extLst>
          </p:cNvPr>
          <p:cNvSpPr txBox="1"/>
          <p:nvPr/>
        </p:nvSpPr>
        <p:spPr>
          <a:xfrm>
            <a:off x="2884098" y="6205267"/>
            <a:ext cx="69413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Instructor will not be collecting these notes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rPr>
              <a:t>You won't be sharing these observations with other students</a:t>
            </a:r>
          </a:p>
        </p:txBody>
      </p:sp>
    </p:spTree>
    <p:extLst>
      <p:ext uri="{BB962C8B-B14F-4D97-AF65-F5344CB8AC3E}">
        <p14:creationId xmlns:p14="http://schemas.microsoft.com/office/powerpoint/2010/main" val="3832692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0B4F-FAF5-4A12-B77C-44CF028CC8FA}"/>
              </a:ext>
            </a:extLst>
          </p:cNvPr>
          <p:cNvSpPr>
            <a:spLocks noGrp="1"/>
          </p:cNvSpPr>
          <p:nvPr>
            <p:ph type="title"/>
          </p:nvPr>
        </p:nvSpPr>
        <p:spPr/>
        <p:txBody>
          <a:bodyPr>
            <a:normAutofit/>
          </a:bodyPr>
          <a:lstStyle/>
          <a:p>
            <a:r>
              <a:rPr lang="en-US" sz="4000">
                <a:cs typeface="Calibri Light"/>
              </a:rPr>
              <a:t>DATA 605: Ethical and Legal Issues in Data Science</a:t>
            </a:r>
          </a:p>
        </p:txBody>
      </p:sp>
      <p:pic>
        <p:nvPicPr>
          <p:cNvPr id="4" name="Picture 4" descr="A picture containing jigsaw puzzle, object&#10;&#10;Description generated with very high confidence">
            <a:extLst>
              <a:ext uri="{FF2B5EF4-FFF2-40B4-BE49-F238E27FC236}">
                <a16:creationId xmlns:a16="http://schemas.microsoft.com/office/drawing/2014/main" id="{653D11B3-0C10-405B-B880-DCABB928C99B}"/>
              </a:ext>
            </a:extLst>
          </p:cNvPr>
          <p:cNvPicPr>
            <a:picLocks noChangeAspect="1"/>
          </p:cNvPicPr>
          <p:nvPr/>
        </p:nvPicPr>
        <p:blipFill>
          <a:blip r:embed="rId2"/>
          <a:stretch>
            <a:fillRect/>
          </a:stretch>
        </p:blipFill>
        <p:spPr>
          <a:xfrm>
            <a:off x="2553419" y="2314036"/>
            <a:ext cx="6725728" cy="5047890"/>
          </a:xfrm>
          <a:prstGeom prst="rect">
            <a:avLst/>
          </a:prstGeom>
        </p:spPr>
      </p:pic>
    </p:spTree>
    <p:extLst>
      <p:ext uri="{BB962C8B-B14F-4D97-AF65-F5344CB8AC3E}">
        <p14:creationId xmlns:p14="http://schemas.microsoft.com/office/powerpoint/2010/main" val="315453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3022-41D0-49D8-80D7-5C4D83BC8D07}"/>
              </a:ext>
            </a:extLst>
          </p:cNvPr>
          <p:cNvSpPr>
            <a:spLocks noGrp="1"/>
          </p:cNvSpPr>
          <p:nvPr>
            <p:ph type="title"/>
          </p:nvPr>
        </p:nvSpPr>
        <p:spPr/>
        <p:txBody>
          <a:bodyPr/>
          <a:lstStyle/>
          <a:p>
            <a:r>
              <a:rPr lang="en-US">
                <a:cs typeface="Calibri Light"/>
              </a:rPr>
              <a:t>Course schedule and outline (scope)</a:t>
            </a:r>
          </a:p>
        </p:txBody>
      </p:sp>
      <p:sp>
        <p:nvSpPr>
          <p:cNvPr id="6" name="Content Placeholder 5">
            <a:extLst>
              <a:ext uri="{FF2B5EF4-FFF2-40B4-BE49-F238E27FC236}">
                <a16:creationId xmlns:a16="http://schemas.microsoft.com/office/drawing/2014/main" id="{2FB29EED-1305-4957-9D5F-E50511E60E05}"/>
              </a:ext>
            </a:extLst>
          </p:cNvPr>
          <p:cNvSpPr>
            <a:spLocks noGrp="1"/>
          </p:cNvSpPr>
          <p:nvPr>
            <p:ph sz="quarter" idx="4"/>
          </p:nvPr>
        </p:nvSpPr>
        <p:spPr>
          <a:xfrm>
            <a:off x="6475265" y="1570547"/>
            <a:ext cx="5582331" cy="4619116"/>
          </a:xfrm>
        </p:spPr>
        <p:txBody>
          <a:bodyPr vert="horz" lIns="91440" tIns="45720" rIns="91440" bIns="45720" rtlCol="0" anchor="t">
            <a:normAutofit lnSpcReduction="10000"/>
          </a:bodyPr>
          <a:lstStyle/>
          <a:p>
            <a:pPr>
              <a:lnSpc>
                <a:spcPct val="150000"/>
              </a:lnSpc>
              <a:spcBef>
                <a:spcPts val="0"/>
              </a:spcBef>
            </a:pPr>
            <a:r>
              <a:rPr lang="en-US" dirty="0">
                <a:cs typeface="Calibri"/>
              </a:rPr>
              <a:t>: time series</a:t>
            </a:r>
          </a:p>
          <a:p>
            <a:r>
              <a:rPr lang="en-US" dirty="0">
                <a:cs typeface="Calibri"/>
              </a:rPr>
              <a:t>: Clustering </a:t>
            </a:r>
          </a:p>
          <a:p>
            <a:r>
              <a:rPr lang="en-US" dirty="0">
                <a:cs typeface="Calibri"/>
              </a:rPr>
              <a:t>: Tables and Graphs, Ethics</a:t>
            </a:r>
          </a:p>
          <a:p>
            <a:r>
              <a:rPr lang="en-US" dirty="0">
                <a:ea typeface="+mn-lt"/>
                <a:cs typeface="+mn-lt"/>
              </a:rPr>
              <a:t>: Project 2 – reproducibility</a:t>
            </a:r>
            <a:endParaRPr lang="en-US" dirty="0">
              <a:cs typeface="Calibri"/>
            </a:endParaRPr>
          </a:p>
          <a:p>
            <a:r>
              <a:rPr lang="en-US" dirty="0">
                <a:cs typeface="Calibri"/>
              </a:rPr>
              <a:t>: </a:t>
            </a:r>
            <a:r>
              <a:rPr lang="en-US" dirty="0">
                <a:ea typeface="+mn-lt"/>
                <a:cs typeface="+mn-lt"/>
              </a:rPr>
              <a:t>Property Graphs</a:t>
            </a:r>
          </a:p>
          <a:p>
            <a:r>
              <a:rPr lang="en-US" dirty="0">
                <a:ea typeface="+mn-lt"/>
                <a:cs typeface="+mn-lt"/>
              </a:rPr>
              <a:t>: Tidy Data</a:t>
            </a:r>
          </a:p>
          <a:p>
            <a:r>
              <a:rPr lang="en-US" dirty="0">
                <a:ea typeface="+mn-lt"/>
                <a:cs typeface="+mn-lt"/>
              </a:rPr>
              <a:t>: </a:t>
            </a:r>
            <a:r>
              <a:rPr lang="en-US" dirty="0">
                <a:cs typeface="Calibri"/>
              </a:rPr>
              <a:t>Scaling up</a:t>
            </a:r>
            <a:endParaRPr lang="en-US" dirty="0"/>
          </a:p>
          <a:p>
            <a:r>
              <a:rPr lang="en-US" dirty="0">
                <a:cs typeface="Calibri"/>
              </a:rPr>
              <a:t>: Elasticity, Cost/Benefit</a:t>
            </a:r>
          </a:p>
          <a:p>
            <a:r>
              <a:rPr lang="en-US" dirty="0">
                <a:cs typeface="Calibri"/>
              </a:rPr>
              <a:t>: *Final project presentations</a:t>
            </a:r>
          </a:p>
        </p:txBody>
      </p:sp>
      <p:pic>
        <p:nvPicPr>
          <p:cNvPr id="7" name="Picture 7" descr="A close up of a logo&#10;&#10;Description generated with high confidence">
            <a:extLst>
              <a:ext uri="{FF2B5EF4-FFF2-40B4-BE49-F238E27FC236}">
                <a16:creationId xmlns:a16="http://schemas.microsoft.com/office/drawing/2014/main" id="{4B3388A7-4E91-4434-AAC9-FBFAA1D28C34}"/>
              </a:ext>
            </a:extLst>
          </p:cNvPr>
          <p:cNvPicPr>
            <a:picLocks noChangeAspect="1"/>
          </p:cNvPicPr>
          <p:nvPr/>
        </p:nvPicPr>
        <p:blipFill>
          <a:blip r:embed="rId2"/>
          <a:stretch>
            <a:fillRect/>
          </a:stretch>
        </p:blipFill>
        <p:spPr>
          <a:xfrm>
            <a:off x="461063" y="1571625"/>
            <a:ext cx="422156" cy="404364"/>
          </a:xfrm>
          <a:prstGeom prst="rect">
            <a:avLst/>
          </a:prstGeom>
        </p:spPr>
      </p:pic>
      <p:pic>
        <p:nvPicPr>
          <p:cNvPr id="9" name="Picture 7" descr="A close up of a logo&#10;&#10;Description generated with high confidence">
            <a:extLst>
              <a:ext uri="{FF2B5EF4-FFF2-40B4-BE49-F238E27FC236}">
                <a16:creationId xmlns:a16="http://schemas.microsoft.com/office/drawing/2014/main" id="{58F42C2B-F9A5-49B3-9246-C895F02AB6F7}"/>
              </a:ext>
            </a:extLst>
          </p:cNvPr>
          <p:cNvPicPr>
            <a:picLocks noChangeAspect="1"/>
          </p:cNvPicPr>
          <p:nvPr/>
        </p:nvPicPr>
        <p:blipFill>
          <a:blip r:embed="rId2"/>
          <a:stretch>
            <a:fillRect/>
          </a:stretch>
        </p:blipFill>
        <p:spPr>
          <a:xfrm>
            <a:off x="457200" y="2167325"/>
            <a:ext cx="454506" cy="433119"/>
          </a:xfrm>
          <a:prstGeom prst="rect">
            <a:avLst/>
          </a:prstGeom>
        </p:spPr>
      </p:pic>
      <p:sp>
        <p:nvSpPr>
          <p:cNvPr id="3" name="Arrow: Right 2">
            <a:extLst>
              <a:ext uri="{FF2B5EF4-FFF2-40B4-BE49-F238E27FC236}">
                <a16:creationId xmlns:a16="http://schemas.microsoft.com/office/drawing/2014/main" id="{C976BD68-AB70-44A5-BB88-2D82EF12AE7D}"/>
              </a:ext>
            </a:extLst>
          </p:cNvPr>
          <p:cNvSpPr/>
          <p:nvPr/>
        </p:nvSpPr>
        <p:spPr>
          <a:xfrm>
            <a:off x="5879773" y="2803601"/>
            <a:ext cx="518333" cy="26897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48800B1-7605-42FA-AD3E-7FBF52B513A5}"/>
              </a:ext>
            </a:extLst>
          </p:cNvPr>
          <p:cNvSpPr>
            <a:spLocks noGrp="1"/>
          </p:cNvSpPr>
          <p:nvPr>
            <p:ph sz="half" idx="2"/>
          </p:nvPr>
        </p:nvSpPr>
        <p:spPr>
          <a:xfrm>
            <a:off x="839788" y="1380435"/>
            <a:ext cx="5157787" cy="4746769"/>
          </a:xfrm>
        </p:spPr>
        <p:txBody>
          <a:bodyPr vert="horz" lIns="91440" tIns="45720" rIns="91440" bIns="45720" rtlCol="0" anchor="t">
            <a:normAutofit lnSpcReduction="10000"/>
          </a:bodyPr>
          <a:lstStyle/>
          <a:p>
            <a:pPr>
              <a:lnSpc>
                <a:spcPct val="150000"/>
              </a:lnSpc>
              <a:spcBef>
                <a:spcPts val="0"/>
              </a:spcBef>
            </a:pPr>
            <a:r>
              <a:rPr lang="en-US" dirty="0">
                <a:cs typeface="Calibri"/>
              </a:rPr>
              <a:t>: Overview of Data Science</a:t>
            </a:r>
          </a:p>
          <a:p>
            <a:pPr>
              <a:lnSpc>
                <a:spcPct val="150000"/>
              </a:lnSpc>
              <a:spcBef>
                <a:spcPts val="0"/>
              </a:spcBef>
            </a:pPr>
            <a:r>
              <a:rPr lang="en-US" dirty="0">
                <a:cs typeface="Calibri"/>
              </a:rPr>
              <a:t>: Python in </a:t>
            </a:r>
            <a:r>
              <a:rPr lang="en-US" dirty="0" err="1">
                <a:cs typeface="Calibri"/>
              </a:rPr>
              <a:t>Jupyter</a:t>
            </a:r>
            <a:endParaRPr lang="en-US" dirty="0">
              <a:cs typeface="Calibri"/>
            </a:endParaRPr>
          </a:p>
          <a:p>
            <a:pPr>
              <a:lnSpc>
                <a:spcPct val="150000"/>
              </a:lnSpc>
              <a:spcBef>
                <a:spcPts val="0"/>
              </a:spcBef>
            </a:pPr>
            <a:r>
              <a:rPr lang="en-US" dirty="0">
                <a:cs typeface="Calibri"/>
              </a:rPr>
              <a:t>: Getting data</a:t>
            </a:r>
          </a:p>
          <a:p>
            <a:pPr>
              <a:lnSpc>
                <a:spcPct val="150000"/>
              </a:lnSpc>
              <a:spcBef>
                <a:spcPts val="0"/>
              </a:spcBef>
            </a:pPr>
            <a:r>
              <a:rPr lang="en-US" dirty="0">
                <a:cs typeface="Calibri"/>
              </a:rPr>
              <a:t>: Data cleanup</a:t>
            </a:r>
          </a:p>
          <a:p>
            <a:pPr>
              <a:lnSpc>
                <a:spcPct val="150000"/>
              </a:lnSpc>
              <a:spcBef>
                <a:spcPts val="0"/>
              </a:spcBef>
            </a:pPr>
            <a:r>
              <a:rPr lang="en-US" dirty="0">
                <a:cs typeface="Calibri"/>
              </a:rPr>
              <a:t>: Automation; Reports</a:t>
            </a:r>
          </a:p>
          <a:p>
            <a:pPr>
              <a:lnSpc>
                <a:spcPct val="150000"/>
              </a:lnSpc>
              <a:spcBef>
                <a:spcPts val="0"/>
              </a:spcBef>
            </a:pPr>
            <a:r>
              <a:rPr lang="en-US" dirty="0">
                <a:cs typeface="Calibri"/>
              </a:rPr>
              <a:t>: Project 1 presentations</a:t>
            </a:r>
          </a:p>
          <a:p>
            <a:pPr>
              <a:lnSpc>
                <a:spcPct val="150000"/>
              </a:lnSpc>
              <a:spcBef>
                <a:spcPts val="0"/>
              </a:spcBef>
            </a:pPr>
            <a:r>
              <a:rPr lang="en-US" dirty="0">
                <a:cs typeface="Calibri"/>
              </a:rPr>
              <a:t>: Math</a:t>
            </a:r>
          </a:p>
          <a:p>
            <a:pPr>
              <a:lnSpc>
                <a:spcPct val="150000"/>
              </a:lnSpc>
              <a:spcBef>
                <a:spcPts val="0"/>
              </a:spcBef>
            </a:pPr>
            <a:endParaRPr lang="en-US" dirty="0">
              <a:cs typeface="Calibri"/>
            </a:endParaRPr>
          </a:p>
          <a:p>
            <a:endParaRPr lang="en-US" dirty="0">
              <a:cs typeface="Calibri"/>
            </a:endParaRPr>
          </a:p>
        </p:txBody>
      </p:sp>
      <p:pic>
        <p:nvPicPr>
          <p:cNvPr id="10" name="Picture 7" descr="A close up of a logo&#10;&#10;Description generated with high confidence">
            <a:extLst>
              <a:ext uri="{FF2B5EF4-FFF2-40B4-BE49-F238E27FC236}">
                <a16:creationId xmlns:a16="http://schemas.microsoft.com/office/drawing/2014/main" id="{B3D89612-9611-49BD-B008-57D77C6550C3}"/>
              </a:ext>
            </a:extLst>
          </p:cNvPr>
          <p:cNvPicPr>
            <a:picLocks noChangeAspect="1"/>
          </p:cNvPicPr>
          <p:nvPr/>
        </p:nvPicPr>
        <p:blipFill>
          <a:blip r:embed="rId2"/>
          <a:stretch>
            <a:fillRect/>
          </a:stretch>
        </p:blipFill>
        <p:spPr>
          <a:xfrm>
            <a:off x="457200" y="2707784"/>
            <a:ext cx="454506" cy="433119"/>
          </a:xfrm>
          <a:prstGeom prst="rect">
            <a:avLst/>
          </a:prstGeom>
        </p:spPr>
      </p:pic>
      <p:pic>
        <p:nvPicPr>
          <p:cNvPr id="11" name="Picture 7" descr="A close up of a logo&#10;&#10;Description generated with high confidence">
            <a:extLst>
              <a:ext uri="{FF2B5EF4-FFF2-40B4-BE49-F238E27FC236}">
                <a16:creationId xmlns:a16="http://schemas.microsoft.com/office/drawing/2014/main" id="{EC1CB784-BA2F-49C0-888A-E150A134356E}"/>
              </a:ext>
            </a:extLst>
          </p:cNvPr>
          <p:cNvPicPr>
            <a:picLocks noChangeAspect="1"/>
          </p:cNvPicPr>
          <p:nvPr/>
        </p:nvPicPr>
        <p:blipFill>
          <a:blip r:embed="rId2"/>
          <a:stretch>
            <a:fillRect/>
          </a:stretch>
        </p:blipFill>
        <p:spPr>
          <a:xfrm>
            <a:off x="457200" y="3317497"/>
            <a:ext cx="454506" cy="433119"/>
          </a:xfrm>
          <a:prstGeom prst="rect">
            <a:avLst/>
          </a:prstGeom>
        </p:spPr>
      </p:pic>
      <p:pic>
        <p:nvPicPr>
          <p:cNvPr id="12" name="Picture 7" descr="A close up of a logo&#10;&#10;Description generated with high confidence">
            <a:extLst>
              <a:ext uri="{FF2B5EF4-FFF2-40B4-BE49-F238E27FC236}">
                <a16:creationId xmlns:a16="http://schemas.microsoft.com/office/drawing/2014/main" id="{7CBC6E78-8347-4F89-96DE-8F632DA78937}"/>
              </a:ext>
            </a:extLst>
          </p:cNvPr>
          <p:cNvPicPr>
            <a:picLocks noChangeAspect="1"/>
          </p:cNvPicPr>
          <p:nvPr/>
        </p:nvPicPr>
        <p:blipFill>
          <a:blip r:embed="rId2"/>
          <a:stretch>
            <a:fillRect/>
          </a:stretch>
        </p:blipFill>
        <p:spPr>
          <a:xfrm>
            <a:off x="457200" y="3927210"/>
            <a:ext cx="454506" cy="433119"/>
          </a:xfrm>
          <a:prstGeom prst="rect">
            <a:avLst/>
          </a:prstGeom>
        </p:spPr>
      </p:pic>
      <p:pic>
        <p:nvPicPr>
          <p:cNvPr id="13" name="Picture 7" descr="A close up of a logo&#10;&#10;Description generated with high confidence">
            <a:extLst>
              <a:ext uri="{FF2B5EF4-FFF2-40B4-BE49-F238E27FC236}">
                <a16:creationId xmlns:a16="http://schemas.microsoft.com/office/drawing/2014/main" id="{D1ECC0CF-9C5D-4AE7-ADBA-9EE041A84BE6}"/>
              </a:ext>
            </a:extLst>
          </p:cNvPr>
          <p:cNvPicPr>
            <a:picLocks noChangeAspect="1"/>
          </p:cNvPicPr>
          <p:nvPr/>
        </p:nvPicPr>
        <p:blipFill>
          <a:blip r:embed="rId2"/>
          <a:stretch>
            <a:fillRect/>
          </a:stretch>
        </p:blipFill>
        <p:spPr>
          <a:xfrm>
            <a:off x="457200" y="4511600"/>
            <a:ext cx="454506" cy="433119"/>
          </a:xfrm>
          <a:prstGeom prst="rect">
            <a:avLst/>
          </a:prstGeom>
        </p:spPr>
      </p:pic>
      <p:pic>
        <p:nvPicPr>
          <p:cNvPr id="14" name="Picture 7" descr="A close up of a logo&#10;&#10;Description generated with high confidence">
            <a:extLst>
              <a:ext uri="{FF2B5EF4-FFF2-40B4-BE49-F238E27FC236}">
                <a16:creationId xmlns:a16="http://schemas.microsoft.com/office/drawing/2014/main" id="{1893FA55-6AE8-4C65-AA64-DB7FB2C1FED3}"/>
              </a:ext>
            </a:extLst>
          </p:cNvPr>
          <p:cNvPicPr>
            <a:picLocks noChangeAspect="1"/>
          </p:cNvPicPr>
          <p:nvPr/>
        </p:nvPicPr>
        <p:blipFill>
          <a:blip r:embed="rId2"/>
          <a:stretch>
            <a:fillRect/>
          </a:stretch>
        </p:blipFill>
        <p:spPr>
          <a:xfrm>
            <a:off x="457200" y="5095990"/>
            <a:ext cx="454506" cy="433119"/>
          </a:xfrm>
          <a:prstGeom prst="rect">
            <a:avLst/>
          </a:prstGeom>
        </p:spPr>
      </p:pic>
      <p:pic>
        <p:nvPicPr>
          <p:cNvPr id="15" name="Picture 7" descr="A close up of a logo&#10;&#10;Description generated with high confidence">
            <a:extLst>
              <a:ext uri="{FF2B5EF4-FFF2-40B4-BE49-F238E27FC236}">
                <a16:creationId xmlns:a16="http://schemas.microsoft.com/office/drawing/2014/main" id="{5E52C668-5E23-40D1-A688-D44812EC9A75}"/>
              </a:ext>
            </a:extLst>
          </p:cNvPr>
          <p:cNvPicPr>
            <a:picLocks noChangeAspect="1"/>
          </p:cNvPicPr>
          <p:nvPr/>
        </p:nvPicPr>
        <p:blipFill>
          <a:blip r:embed="rId2"/>
          <a:stretch>
            <a:fillRect/>
          </a:stretch>
        </p:blipFill>
        <p:spPr>
          <a:xfrm>
            <a:off x="5943600" y="1725079"/>
            <a:ext cx="454506" cy="433119"/>
          </a:xfrm>
          <a:prstGeom prst="rect">
            <a:avLst/>
          </a:prstGeom>
        </p:spPr>
      </p:pic>
      <p:pic>
        <p:nvPicPr>
          <p:cNvPr id="16" name="Picture 7" descr="A close up of a logo&#10;&#10;Description generated with high confidence">
            <a:extLst>
              <a:ext uri="{FF2B5EF4-FFF2-40B4-BE49-F238E27FC236}">
                <a16:creationId xmlns:a16="http://schemas.microsoft.com/office/drawing/2014/main" id="{333ABD35-B117-429C-AB2B-6A87C75521EF}"/>
              </a:ext>
            </a:extLst>
          </p:cNvPr>
          <p:cNvPicPr>
            <a:picLocks noChangeAspect="1"/>
          </p:cNvPicPr>
          <p:nvPr/>
        </p:nvPicPr>
        <p:blipFill>
          <a:blip r:embed="rId2"/>
          <a:stretch>
            <a:fillRect/>
          </a:stretch>
        </p:blipFill>
        <p:spPr>
          <a:xfrm>
            <a:off x="5943600" y="2264340"/>
            <a:ext cx="454506" cy="433119"/>
          </a:xfrm>
          <a:prstGeom prst="rect">
            <a:avLst/>
          </a:prstGeom>
        </p:spPr>
      </p:pic>
    </p:spTree>
    <p:extLst>
      <p:ext uri="{BB962C8B-B14F-4D97-AF65-F5344CB8AC3E}">
        <p14:creationId xmlns:p14="http://schemas.microsoft.com/office/powerpoint/2010/main" val="4266723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EDB496C1-9995-4851-9666-61661926E3F7}"/>
              </a:ext>
            </a:extLst>
          </p:cNvPr>
          <p:cNvPicPr>
            <a:picLocks noChangeAspect="1"/>
          </p:cNvPicPr>
          <p:nvPr/>
        </p:nvPicPr>
        <p:blipFill rotWithShape="1">
          <a:blip r:embed="rId3"/>
          <a:srcRect l="19204" t="1296" r="1211"/>
          <a:stretch/>
        </p:blipFill>
        <p:spPr>
          <a:xfrm>
            <a:off x="4678266" y="2004120"/>
            <a:ext cx="7553414" cy="7486921"/>
          </a:xfrm>
          <a:prstGeom prst="rect">
            <a:avLst/>
          </a:prstGeom>
        </p:spPr>
      </p:pic>
      <p:sp>
        <p:nvSpPr>
          <p:cNvPr id="2" name="Title 1">
            <a:extLst>
              <a:ext uri="{FF2B5EF4-FFF2-40B4-BE49-F238E27FC236}">
                <a16:creationId xmlns:a16="http://schemas.microsoft.com/office/drawing/2014/main" id="{3A49D4C2-3A51-4C7A-8CEB-10EBBCE04684}"/>
              </a:ext>
            </a:extLst>
          </p:cNvPr>
          <p:cNvSpPr>
            <a:spLocks noGrp="1"/>
          </p:cNvSpPr>
          <p:nvPr>
            <p:ph type="title"/>
          </p:nvPr>
        </p:nvSpPr>
        <p:spPr/>
        <p:txBody>
          <a:bodyPr/>
          <a:lstStyle/>
          <a:p>
            <a:r>
              <a:rPr lang="en-US" dirty="0">
                <a:cs typeface="Calibri Light"/>
              </a:rPr>
              <a:t>In the "Management Science Pathway", a related course: ENMG 656</a:t>
            </a:r>
          </a:p>
        </p:txBody>
      </p:sp>
      <p:sp>
        <p:nvSpPr>
          <p:cNvPr id="3" name="Content Placeholder 2">
            <a:extLst>
              <a:ext uri="{FF2B5EF4-FFF2-40B4-BE49-F238E27FC236}">
                <a16:creationId xmlns:a16="http://schemas.microsoft.com/office/drawing/2014/main" id="{EF7F802F-23A7-4195-865E-4667029C3F58}"/>
              </a:ext>
            </a:extLst>
          </p:cNvPr>
          <p:cNvSpPr>
            <a:spLocks noGrp="1"/>
          </p:cNvSpPr>
          <p:nvPr>
            <p:ph idx="1"/>
          </p:nvPr>
        </p:nvSpPr>
        <p:spPr>
          <a:xfrm>
            <a:off x="103910" y="3502025"/>
            <a:ext cx="5597235" cy="2993593"/>
          </a:xfrm>
        </p:spPr>
        <p:txBody>
          <a:bodyPr vert="horz" lIns="91440" tIns="45720" rIns="91440" bIns="45720" rtlCol="0" anchor="t">
            <a:normAutofit/>
          </a:bodyPr>
          <a:lstStyle/>
          <a:p>
            <a:pPr marL="0" indent="0">
              <a:buNone/>
            </a:pPr>
            <a:r>
              <a:rPr lang="en-US" sz="2400" dirty="0">
                <a:cs typeface="Calibri"/>
              </a:rPr>
              <a:t>Data Science dept has coordinated with the instructor of </a:t>
            </a:r>
            <a:r>
              <a:rPr lang="en-US" sz="2400" b="1" dirty="0">
                <a:cs typeface="Calibri"/>
              </a:rPr>
              <a:t>Engineering Law and Ethics</a:t>
            </a:r>
            <a:r>
              <a:rPr lang="en-US" sz="2400" dirty="0">
                <a:cs typeface="Calibri"/>
              </a:rPr>
              <a:t> </a:t>
            </a:r>
            <a:endParaRPr lang="en-US" dirty="0"/>
          </a:p>
          <a:p>
            <a:pPr marL="0" indent="0">
              <a:buNone/>
            </a:pPr>
            <a:r>
              <a:rPr lang="en-US" sz="2400" dirty="0">
                <a:cs typeface="Calibri"/>
              </a:rPr>
              <a:t>to include applications to Data Science</a:t>
            </a:r>
          </a:p>
        </p:txBody>
      </p:sp>
      <p:sp>
        <p:nvSpPr>
          <p:cNvPr id="6" name="TextBox 5">
            <a:extLst>
              <a:ext uri="{FF2B5EF4-FFF2-40B4-BE49-F238E27FC236}">
                <a16:creationId xmlns:a16="http://schemas.microsoft.com/office/drawing/2014/main" id="{2D17B55D-1B22-4CE6-BCBA-E6D39F26E0B8}"/>
              </a:ext>
            </a:extLst>
          </p:cNvPr>
          <p:cNvSpPr txBox="1"/>
          <p:nvPr/>
        </p:nvSpPr>
        <p:spPr>
          <a:xfrm>
            <a:off x="-55418" y="6171938"/>
            <a:ext cx="516774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Reading for ENMG 656:</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Google: Quest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hlinkClick r:id="rId4"/>
              </a:rPr>
              <a:t> to balance Privacy with Profit</a:t>
            </a:r>
          </a:p>
        </p:txBody>
      </p:sp>
    </p:spTree>
    <p:extLst>
      <p:ext uri="{BB962C8B-B14F-4D97-AF65-F5344CB8AC3E}">
        <p14:creationId xmlns:p14="http://schemas.microsoft.com/office/powerpoint/2010/main" val="403590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95C7C-3D07-4551-AC6B-CC14300F02A4}"/>
              </a:ext>
            </a:extLst>
          </p:cNvPr>
          <p:cNvSpPr>
            <a:spLocks noGrp="1"/>
          </p:cNvSpPr>
          <p:nvPr>
            <p:ph type="title"/>
          </p:nvPr>
        </p:nvSpPr>
        <p:spPr/>
        <p:txBody>
          <a:bodyPr/>
          <a:lstStyle/>
          <a:p>
            <a:r>
              <a:rPr lang="en-US">
                <a:cs typeface="Calibri Light"/>
              </a:rPr>
              <a:t>Relevance of Ethics to Data</a:t>
            </a:r>
            <a:endParaRPr lang="en-US"/>
          </a:p>
        </p:txBody>
      </p:sp>
      <p:sp>
        <p:nvSpPr>
          <p:cNvPr id="3" name="Content Placeholder 2">
            <a:extLst>
              <a:ext uri="{FF2B5EF4-FFF2-40B4-BE49-F238E27FC236}">
                <a16:creationId xmlns:a16="http://schemas.microsoft.com/office/drawing/2014/main" id="{0321F1FD-4106-4267-8125-3A54CF5C69B3}"/>
              </a:ext>
            </a:extLst>
          </p:cNvPr>
          <p:cNvSpPr>
            <a:spLocks noGrp="1"/>
          </p:cNvSpPr>
          <p:nvPr>
            <p:ph idx="1"/>
          </p:nvPr>
        </p:nvSpPr>
        <p:spPr/>
        <p:txBody>
          <a:bodyPr vert="horz" lIns="91440" tIns="45720" rIns="91440" bIns="45720" rtlCol="0" anchor="t">
            <a:normAutofit/>
          </a:bodyPr>
          <a:lstStyle/>
          <a:p>
            <a:r>
              <a:rPr lang="en-US">
                <a:cs typeface="Calibri"/>
              </a:rPr>
              <a:t>In 2017 the National Science Foundation awarded $484,888 to investigate "using Big Data technology responsibly -- in accordance with ethical and moral norms, and legal and policy considerations."</a:t>
            </a:r>
          </a:p>
          <a:p>
            <a:endParaRPr lang="en-US">
              <a:cs typeface="Calibri"/>
            </a:endParaRPr>
          </a:p>
          <a:p>
            <a:pPr marL="0" indent="0">
              <a:buNone/>
            </a:pPr>
            <a:r>
              <a:rPr lang="en-US" sz="2400">
                <a:cs typeface="Calibri"/>
              </a:rPr>
              <a:t>https://www.nsf.gov/awardsearch/showAward?AWD_ID=1741047</a:t>
            </a:r>
          </a:p>
        </p:txBody>
      </p:sp>
    </p:spTree>
    <p:extLst>
      <p:ext uri="{BB962C8B-B14F-4D97-AF65-F5344CB8AC3E}">
        <p14:creationId xmlns:p14="http://schemas.microsoft.com/office/powerpoint/2010/main" val="22451436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CA7C7A1-BB2D-4B5E-B778-574EFD72D045}"/>
              </a:ext>
            </a:extLst>
          </p:cNvPr>
          <p:cNvSpPr>
            <a:spLocks noGrp="1"/>
          </p:cNvSpPr>
          <p:nvPr>
            <p:ph type="title"/>
          </p:nvPr>
        </p:nvSpPr>
        <p:spPr>
          <a:xfrm>
            <a:off x="640079" y="2053641"/>
            <a:ext cx="3669161" cy="2760098"/>
          </a:xfrm>
        </p:spPr>
        <p:txBody>
          <a:bodyPr>
            <a:normAutofit/>
          </a:bodyPr>
          <a:lstStyle/>
          <a:p>
            <a:r>
              <a:rPr lang="en-US">
                <a:solidFill>
                  <a:srgbClr val="FFFFFF"/>
                </a:solidFill>
                <a:cs typeface="Calibri Light"/>
              </a:rPr>
              <a:t>Major </a:t>
            </a:r>
            <a:br>
              <a:rPr lang="en-US">
                <a:solidFill>
                  <a:srgbClr val="FFFFFF"/>
                </a:solidFill>
                <a:cs typeface="Calibri Light"/>
              </a:rPr>
            </a:br>
            <a:r>
              <a:rPr lang="en-US">
                <a:solidFill>
                  <a:srgbClr val="FFFFFF"/>
                </a:solidFill>
                <a:cs typeface="Calibri Light"/>
              </a:rPr>
              <a:t>Take-aways</a:t>
            </a:r>
            <a:endParaRPr lang="en-US">
              <a:solidFill>
                <a:srgbClr val="FFFFFF"/>
              </a:solidFill>
            </a:endParaRPr>
          </a:p>
        </p:txBody>
      </p:sp>
      <p:sp>
        <p:nvSpPr>
          <p:cNvPr id="3" name="Content Placeholder 2">
            <a:extLst>
              <a:ext uri="{FF2B5EF4-FFF2-40B4-BE49-F238E27FC236}">
                <a16:creationId xmlns:a16="http://schemas.microsoft.com/office/drawing/2014/main" id="{90CCD8E4-6833-431C-A82C-E2490FEB1C74}"/>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highlight>
                  <a:srgbClr val="FFFF00"/>
                </a:highlight>
                <a:cs typeface="Calibri"/>
              </a:rPr>
              <a:t>Major Take-aways</a:t>
            </a:r>
          </a:p>
          <a:p>
            <a:r>
              <a:rPr lang="en-US" sz="2400">
                <a:solidFill>
                  <a:srgbClr val="000000"/>
                </a:solidFill>
                <a:cs typeface="Calibri"/>
              </a:rPr>
              <a:t>Ethics of Data</a:t>
            </a:r>
          </a:p>
          <a:p>
            <a:r>
              <a:rPr lang="en-US" sz="2400">
                <a:solidFill>
                  <a:srgbClr val="000000"/>
                </a:solidFill>
                <a:cs typeface="Calibri"/>
              </a:rPr>
              <a:t>Ethics in Data Science</a:t>
            </a:r>
          </a:p>
          <a:p>
            <a:endParaRPr lang="en-US" sz="2400">
              <a:solidFill>
                <a:srgbClr val="000000"/>
              </a:solidFill>
              <a:cs typeface="Calibri"/>
            </a:endParaRPr>
          </a:p>
        </p:txBody>
      </p:sp>
    </p:spTree>
    <p:extLst>
      <p:ext uri="{BB962C8B-B14F-4D97-AF65-F5344CB8AC3E}">
        <p14:creationId xmlns:p14="http://schemas.microsoft.com/office/powerpoint/2010/main" val="33836648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D269-1DB3-49F3-A83B-513EFA918E05}"/>
              </a:ext>
            </a:extLst>
          </p:cNvPr>
          <p:cNvSpPr>
            <a:spLocks noGrp="1"/>
          </p:cNvSpPr>
          <p:nvPr>
            <p:ph type="title"/>
          </p:nvPr>
        </p:nvSpPr>
        <p:spPr/>
        <p:txBody>
          <a:bodyPr/>
          <a:lstStyle/>
          <a:p>
            <a:r>
              <a:rPr lang="en-US">
                <a:cs typeface="Calibri Light"/>
              </a:rPr>
              <a:t>Major Take-away: </a:t>
            </a:r>
            <a:r>
              <a:rPr lang="en-US">
                <a:cs typeface="Calibri Light"/>
                <a:hlinkClick r:id="rId2"/>
              </a:rPr>
              <a:t>pre-cache</a:t>
            </a:r>
            <a:r>
              <a:rPr lang="en-US">
                <a:cs typeface="Calibri Light"/>
              </a:rPr>
              <a:t> responses</a:t>
            </a:r>
            <a:endParaRPr lang="en-US"/>
          </a:p>
        </p:txBody>
      </p:sp>
      <p:sp>
        <p:nvSpPr>
          <p:cNvPr id="3" name="Content Placeholder 2">
            <a:extLst>
              <a:ext uri="{FF2B5EF4-FFF2-40B4-BE49-F238E27FC236}">
                <a16:creationId xmlns:a16="http://schemas.microsoft.com/office/drawing/2014/main" id="{0EE3ED55-6FDA-4E51-8C4B-DCDC1975977D}"/>
              </a:ext>
            </a:extLst>
          </p:cNvPr>
          <p:cNvSpPr>
            <a:spLocks noGrp="1"/>
          </p:cNvSpPr>
          <p:nvPr>
            <p:ph idx="1"/>
          </p:nvPr>
        </p:nvSpPr>
        <p:spPr/>
        <p:txBody>
          <a:bodyPr vert="horz" lIns="91440" tIns="45720" rIns="91440" bIns="45720" rtlCol="0" anchor="t">
            <a:normAutofit/>
          </a:bodyPr>
          <a:lstStyle/>
          <a:p>
            <a:r>
              <a:rPr lang="en-US">
                <a:cs typeface="Calibri"/>
              </a:rPr>
              <a:t>If you have not considered an approach for a situation, you will need to think of a response in real time. </a:t>
            </a:r>
            <a:endParaRPr lang="en-US"/>
          </a:p>
          <a:p>
            <a:endParaRPr lang="en-US">
              <a:cs typeface="Calibri"/>
            </a:endParaRPr>
          </a:p>
          <a:p>
            <a:pPr marL="0" indent="0">
              <a:buNone/>
            </a:pPr>
            <a:r>
              <a:rPr lang="en-US">
                <a:cs typeface="Calibri"/>
              </a:rPr>
              <a:t>Due to situational stresses, your response may be suboptimal</a:t>
            </a:r>
          </a:p>
          <a:p>
            <a:endParaRPr lang="en-US">
              <a:cs typeface="Calibri"/>
            </a:endParaRPr>
          </a:p>
        </p:txBody>
      </p:sp>
    </p:spTree>
    <p:extLst>
      <p:ext uri="{BB962C8B-B14F-4D97-AF65-F5344CB8AC3E}">
        <p14:creationId xmlns:p14="http://schemas.microsoft.com/office/powerpoint/2010/main" val="1770955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9BBE-A032-4749-A19D-B1453C06A3CD}"/>
              </a:ext>
            </a:extLst>
          </p:cNvPr>
          <p:cNvSpPr>
            <a:spLocks noGrp="1"/>
          </p:cNvSpPr>
          <p:nvPr>
            <p:ph type="title"/>
          </p:nvPr>
        </p:nvSpPr>
        <p:spPr/>
        <p:txBody>
          <a:bodyPr/>
          <a:lstStyle/>
          <a:p>
            <a:r>
              <a:rPr lang="en-US">
                <a:cs typeface="Calibri Light"/>
              </a:rPr>
              <a:t>Major Take-away: consistency of approaches</a:t>
            </a:r>
            <a:endParaRPr lang="en-US"/>
          </a:p>
        </p:txBody>
      </p:sp>
      <p:sp>
        <p:nvSpPr>
          <p:cNvPr id="3" name="Content Placeholder 2">
            <a:extLst>
              <a:ext uri="{FF2B5EF4-FFF2-40B4-BE49-F238E27FC236}">
                <a16:creationId xmlns:a16="http://schemas.microsoft.com/office/drawing/2014/main" id="{57CBDE3F-DDCB-46C5-8D9A-E1F0039DAE22}"/>
              </a:ext>
            </a:extLst>
          </p:cNvPr>
          <p:cNvSpPr>
            <a:spLocks noGrp="1"/>
          </p:cNvSpPr>
          <p:nvPr>
            <p:ph idx="1"/>
          </p:nvPr>
        </p:nvSpPr>
        <p:spPr/>
        <p:txBody>
          <a:bodyPr vert="horz" lIns="91440" tIns="45720" rIns="91440" bIns="45720" rtlCol="0" anchor="t">
            <a:normAutofit/>
          </a:bodyPr>
          <a:lstStyle/>
          <a:p>
            <a:r>
              <a:rPr lang="en-US">
                <a:cs typeface="Calibri"/>
              </a:rPr>
              <a:t>In a large organization or community, not everyone will share your moral/ethical/legal constraints</a:t>
            </a:r>
          </a:p>
          <a:p>
            <a:endParaRPr lang="en-US">
              <a:cs typeface="Calibri"/>
            </a:endParaRPr>
          </a:p>
          <a:p>
            <a:pPr marL="0" indent="0">
              <a:buNone/>
            </a:pPr>
            <a:r>
              <a:rPr lang="en-US">
                <a:cs typeface="Calibri"/>
              </a:rPr>
              <a:t>Enforcing conformity is costly:</a:t>
            </a:r>
          </a:p>
          <a:p>
            <a:pPr lvl="1"/>
            <a:r>
              <a:rPr lang="en-US" sz="2800">
                <a:cs typeface="Calibri"/>
              </a:rPr>
              <a:t>Awareness of policies</a:t>
            </a:r>
          </a:p>
          <a:p>
            <a:pPr lvl="1"/>
            <a:r>
              <a:rPr lang="en-US" sz="2800">
                <a:cs typeface="Calibri"/>
              </a:rPr>
              <a:t>Enforcement mechanisms</a:t>
            </a:r>
          </a:p>
          <a:p>
            <a:pPr lvl="1"/>
            <a:r>
              <a:rPr lang="en-US" sz="2800">
                <a:cs typeface="Calibri"/>
              </a:rPr>
              <a:t>Cost of violating conventions</a:t>
            </a:r>
          </a:p>
        </p:txBody>
      </p:sp>
      <p:pic>
        <p:nvPicPr>
          <p:cNvPr id="4" name="Picture 4" descr="A picture containing indoor, table, wall&#10;&#10;Description generated with very high confidence">
            <a:extLst>
              <a:ext uri="{FF2B5EF4-FFF2-40B4-BE49-F238E27FC236}">
                <a16:creationId xmlns:a16="http://schemas.microsoft.com/office/drawing/2014/main" id="{2786220B-E771-4D84-9947-84710E17E283}"/>
              </a:ext>
            </a:extLst>
          </p:cNvPr>
          <p:cNvPicPr>
            <a:picLocks noChangeAspect="1"/>
          </p:cNvPicPr>
          <p:nvPr/>
        </p:nvPicPr>
        <p:blipFill>
          <a:blip r:embed="rId2"/>
          <a:stretch>
            <a:fillRect/>
          </a:stretch>
        </p:blipFill>
        <p:spPr>
          <a:xfrm>
            <a:off x="6104627" y="3226739"/>
            <a:ext cx="5848709" cy="2474860"/>
          </a:xfrm>
          <a:prstGeom prst="rect">
            <a:avLst/>
          </a:prstGeom>
        </p:spPr>
      </p:pic>
    </p:spTree>
    <p:extLst>
      <p:ext uri="{BB962C8B-B14F-4D97-AF65-F5344CB8AC3E}">
        <p14:creationId xmlns:p14="http://schemas.microsoft.com/office/powerpoint/2010/main" val="1311340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243C-8BC2-4C14-8148-4F6DF6FBB011}"/>
              </a:ext>
            </a:extLst>
          </p:cNvPr>
          <p:cNvSpPr>
            <a:spLocks noGrp="1"/>
          </p:cNvSpPr>
          <p:nvPr>
            <p:ph type="title"/>
          </p:nvPr>
        </p:nvSpPr>
        <p:spPr/>
        <p:txBody>
          <a:bodyPr/>
          <a:lstStyle/>
          <a:p>
            <a:r>
              <a:rPr lang="en-US">
                <a:cs typeface="Calibri Light"/>
              </a:rPr>
              <a:t>Major Take-away: you safeguard privacy</a:t>
            </a:r>
            <a:endParaRPr lang="en-US"/>
          </a:p>
        </p:txBody>
      </p:sp>
      <p:sp>
        <p:nvSpPr>
          <p:cNvPr id="3" name="Content Placeholder 2">
            <a:extLst>
              <a:ext uri="{FF2B5EF4-FFF2-40B4-BE49-F238E27FC236}">
                <a16:creationId xmlns:a16="http://schemas.microsoft.com/office/drawing/2014/main" id="{3CE453DB-0ECD-4277-B2F6-E91575CE7430}"/>
              </a:ext>
            </a:extLst>
          </p:cNvPr>
          <p:cNvSpPr>
            <a:spLocks noGrp="1"/>
          </p:cNvSpPr>
          <p:nvPr>
            <p:ph idx="1"/>
          </p:nvPr>
        </p:nvSpPr>
        <p:spPr/>
        <p:txBody>
          <a:bodyPr vert="horz" lIns="91440" tIns="45720" rIns="91440" bIns="45720" rtlCol="0" anchor="t">
            <a:normAutofit/>
          </a:bodyPr>
          <a:lstStyle/>
          <a:p>
            <a:r>
              <a:rPr lang="en-US">
                <a:cs typeface="Calibri"/>
              </a:rPr>
              <a:t>Given your skillset, you will likely have access to data</a:t>
            </a:r>
          </a:p>
          <a:p>
            <a:endParaRPr lang="en-US">
              <a:cs typeface="Calibri"/>
            </a:endParaRPr>
          </a:p>
          <a:p>
            <a:r>
              <a:rPr lang="en-US">
                <a:cs typeface="Calibri"/>
              </a:rPr>
              <a:t>You may be responsible for setting policy</a:t>
            </a:r>
          </a:p>
        </p:txBody>
      </p:sp>
    </p:spTree>
    <p:extLst>
      <p:ext uri="{BB962C8B-B14F-4D97-AF65-F5344CB8AC3E}">
        <p14:creationId xmlns:p14="http://schemas.microsoft.com/office/powerpoint/2010/main" val="3700153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9884-9541-4E7C-B378-48790FDC5E57}"/>
              </a:ext>
            </a:extLst>
          </p:cNvPr>
          <p:cNvSpPr>
            <a:spLocks noGrp="1"/>
          </p:cNvSpPr>
          <p:nvPr>
            <p:ph type="title"/>
          </p:nvPr>
        </p:nvSpPr>
        <p:spPr/>
        <p:txBody>
          <a:bodyPr/>
          <a:lstStyle/>
          <a:p>
            <a:r>
              <a:rPr lang="en-US">
                <a:cs typeface="Calibri Light"/>
              </a:rPr>
              <a:t>"I didn't know that was illegal"</a:t>
            </a:r>
            <a:endParaRPr lang="en-US"/>
          </a:p>
        </p:txBody>
      </p:sp>
      <p:sp>
        <p:nvSpPr>
          <p:cNvPr id="3" name="Content Placeholder 2">
            <a:extLst>
              <a:ext uri="{FF2B5EF4-FFF2-40B4-BE49-F238E27FC236}">
                <a16:creationId xmlns:a16="http://schemas.microsoft.com/office/drawing/2014/main" id="{057C5825-E2F5-41A2-9EA2-F5541B9F964D}"/>
              </a:ext>
            </a:extLst>
          </p:cNvPr>
          <p:cNvSpPr>
            <a:spLocks noGrp="1"/>
          </p:cNvSpPr>
          <p:nvPr>
            <p:ph idx="1"/>
          </p:nvPr>
        </p:nvSpPr>
        <p:spPr/>
        <p:txBody>
          <a:bodyPr vert="horz" lIns="91440" tIns="45720" rIns="91440" bIns="45720" rtlCol="0" anchor="t">
            <a:normAutofit/>
          </a:bodyPr>
          <a:lstStyle/>
          <a:p>
            <a:r>
              <a:rPr lang="en-US">
                <a:cs typeface="Calibri"/>
              </a:rPr>
              <a:t>Ignorance of the law is no defense to criminal charges</a:t>
            </a:r>
          </a:p>
          <a:p>
            <a:endParaRPr lang="en-US">
              <a:cs typeface="Calibri"/>
            </a:endParaRPr>
          </a:p>
          <a:p>
            <a:r>
              <a:rPr lang="en-US">
                <a:cs typeface="Calibri"/>
              </a:rPr>
              <a:t>Mistakes happen, but that doesn't mean you're not liable</a:t>
            </a:r>
          </a:p>
        </p:txBody>
      </p:sp>
      <p:sp>
        <p:nvSpPr>
          <p:cNvPr id="4" name="TextBox 3">
            <a:extLst>
              <a:ext uri="{FF2B5EF4-FFF2-40B4-BE49-F238E27FC236}">
                <a16:creationId xmlns:a16="http://schemas.microsoft.com/office/drawing/2014/main" id="{0D7CDAAE-4251-4231-B30A-E37004827652}"/>
              </a:ext>
            </a:extLst>
          </p:cNvPr>
          <p:cNvSpPr txBox="1"/>
          <p:nvPr/>
        </p:nvSpPr>
        <p:spPr>
          <a:xfrm>
            <a:off x="7523019" y="5618017"/>
            <a:ext cx="3837709"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hlinkClick r:id="rId3"/>
              </a:rPr>
              <a:t>I am not a lawyer</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hlinkClick r:id="rId4"/>
              </a:rPr>
              <a:t>This is not legal advice</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hlinkClick r:id="rId4"/>
            </a:endParaRPr>
          </a:p>
        </p:txBody>
      </p:sp>
      <p:pic>
        <p:nvPicPr>
          <p:cNvPr id="5" name="Picture 5" descr="A person wearing a suit and tie&#10;&#10;Description generated with very high confidence">
            <a:extLst>
              <a:ext uri="{FF2B5EF4-FFF2-40B4-BE49-F238E27FC236}">
                <a16:creationId xmlns:a16="http://schemas.microsoft.com/office/drawing/2014/main" id="{1D2D27EF-7B2C-4014-8A91-979CA2458251}"/>
              </a:ext>
            </a:extLst>
          </p:cNvPr>
          <p:cNvPicPr>
            <a:picLocks noChangeAspect="1"/>
          </p:cNvPicPr>
          <p:nvPr/>
        </p:nvPicPr>
        <p:blipFill>
          <a:blip r:embed="rId5"/>
          <a:stretch>
            <a:fillRect/>
          </a:stretch>
        </p:blipFill>
        <p:spPr>
          <a:xfrm>
            <a:off x="1012723" y="3375494"/>
            <a:ext cx="5176683" cy="3437689"/>
          </a:xfrm>
          <a:prstGeom prst="rect">
            <a:avLst/>
          </a:prstGeom>
        </p:spPr>
      </p:pic>
    </p:spTree>
    <p:extLst>
      <p:ext uri="{BB962C8B-B14F-4D97-AF65-F5344CB8AC3E}">
        <p14:creationId xmlns:p14="http://schemas.microsoft.com/office/powerpoint/2010/main" val="10514534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ED658B-8AB7-46BA-A75F-B6C64D5CFA1D}"/>
              </a:ext>
            </a:extLst>
          </p:cNvPr>
          <p:cNvSpPr>
            <a:spLocks noGrp="1"/>
          </p:cNvSpPr>
          <p:nvPr>
            <p:ph type="title"/>
          </p:nvPr>
        </p:nvSpPr>
        <p:spPr>
          <a:xfrm>
            <a:off x="640079" y="2053641"/>
            <a:ext cx="3669161" cy="2760098"/>
          </a:xfrm>
        </p:spPr>
        <p:txBody>
          <a:bodyPr>
            <a:normAutofit/>
          </a:bodyPr>
          <a:lstStyle/>
          <a:p>
            <a:r>
              <a:rPr lang="en-US">
                <a:solidFill>
                  <a:srgbClr val="FFFFFF"/>
                </a:solidFill>
                <a:cs typeface="Calibri Light"/>
              </a:rPr>
              <a:t>Ethics of Data</a:t>
            </a:r>
            <a:endParaRPr lang="en-US">
              <a:solidFill>
                <a:srgbClr val="FFFFFF"/>
              </a:solidFill>
            </a:endParaRPr>
          </a:p>
        </p:txBody>
      </p:sp>
      <p:sp>
        <p:nvSpPr>
          <p:cNvPr id="3" name="Content Placeholder 2">
            <a:extLst>
              <a:ext uri="{FF2B5EF4-FFF2-40B4-BE49-F238E27FC236}">
                <a16:creationId xmlns:a16="http://schemas.microsoft.com/office/drawing/2014/main" id="{8B8048E5-6941-41A1-A512-15608355E0C0}"/>
              </a:ext>
            </a:extLst>
          </p:cNvPr>
          <p:cNvSpPr>
            <a:spLocks noGrp="1"/>
          </p:cNvSpPr>
          <p:nvPr>
            <p:ph idx="1"/>
          </p:nvPr>
        </p:nvSpPr>
        <p:spPr>
          <a:xfrm>
            <a:off x="6090574" y="801866"/>
            <a:ext cx="5306084" cy="5230634"/>
          </a:xfrm>
        </p:spPr>
        <p:txBody>
          <a:bodyPr anchor="ctr">
            <a:normAutofit/>
          </a:bodyPr>
          <a:lstStyle/>
          <a:p>
            <a:r>
              <a:rPr lang="en-US" sz="2400" strike="sngStrike">
                <a:solidFill>
                  <a:srgbClr val="000000"/>
                </a:solidFill>
                <a:cs typeface="Calibri"/>
              </a:rPr>
              <a:t>Major Take-aways</a:t>
            </a:r>
          </a:p>
          <a:p>
            <a:r>
              <a:rPr lang="en-US" sz="2400">
                <a:solidFill>
                  <a:srgbClr val="000000"/>
                </a:solidFill>
                <a:highlight>
                  <a:srgbClr val="FFFF00"/>
                </a:highlight>
                <a:cs typeface="Calibri"/>
              </a:rPr>
              <a:t>Ethics of Data</a:t>
            </a:r>
          </a:p>
          <a:p>
            <a:r>
              <a:rPr lang="en-US" sz="2400">
                <a:solidFill>
                  <a:srgbClr val="000000"/>
                </a:solidFill>
                <a:cs typeface="Calibri"/>
              </a:rPr>
              <a:t>Ethics in Data Science</a:t>
            </a:r>
          </a:p>
        </p:txBody>
      </p:sp>
    </p:spTree>
    <p:extLst>
      <p:ext uri="{BB962C8B-B14F-4D97-AF65-F5344CB8AC3E}">
        <p14:creationId xmlns:p14="http://schemas.microsoft.com/office/powerpoint/2010/main" val="40351160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8F58-4BA7-43F2-AD09-E8E419FBF374}"/>
              </a:ext>
            </a:extLst>
          </p:cNvPr>
          <p:cNvSpPr>
            <a:spLocks noGrp="1"/>
          </p:cNvSpPr>
          <p:nvPr>
            <p:ph type="title"/>
          </p:nvPr>
        </p:nvSpPr>
        <p:spPr>
          <a:xfrm>
            <a:off x="616975" y="365125"/>
            <a:ext cx="11339050" cy="1325563"/>
          </a:xfrm>
        </p:spPr>
        <p:txBody>
          <a:bodyPr/>
          <a:lstStyle/>
          <a:p>
            <a:r>
              <a:rPr lang="en-US">
                <a:cs typeface="Calibri Light"/>
              </a:rPr>
              <a:t>Data sources that may have sensitive information</a:t>
            </a:r>
            <a:endParaRPr lang="en-US"/>
          </a:p>
        </p:txBody>
      </p:sp>
      <p:sp>
        <p:nvSpPr>
          <p:cNvPr id="3" name="Content Placeholder 2">
            <a:extLst>
              <a:ext uri="{FF2B5EF4-FFF2-40B4-BE49-F238E27FC236}">
                <a16:creationId xmlns:a16="http://schemas.microsoft.com/office/drawing/2014/main" id="{5E4BE5BC-B633-40CA-B2C5-2338F40DA011}"/>
              </a:ext>
            </a:extLst>
          </p:cNvPr>
          <p:cNvSpPr>
            <a:spLocks noGrp="1"/>
          </p:cNvSpPr>
          <p:nvPr>
            <p:ph idx="1"/>
          </p:nvPr>
        </p:nvSpPr>
        <p:spPr/>
        <p:txBody>
          <a:bodyPr vert="horz" lIns="91440" tIns="45720" rIns="91440" bIns="45720" rtlCol="0" anchor="t">
            <a:normAutofit/>
          </a:bodyPr>
          <a:lstStyle/>
          <a:p>
            <a:r>
              <a:rPr lang="en-US">
                <a:cs typeface="Calibri"/>
              </a:rPr>
              <a:t>Advertising </a:t>
            </a:r>
          </a:p>
          <a:p>
            <a:r>
              <a:rPr lang="en-US">
                <a:cs typeface="Calibri"/>
              </a:rPr>
              <a:t>Web clicks</a:t>
            </a:r>
          </a:p>
          <a:p>
            <a:r>
              <a:rPr lang="en-US">
                <a:cs typeface="Calibri"/>
              </a:rPr>
              <a:t>Business analytics </a:t>
            </a:r>
          </a:p>
          <a:p>
            <a:r>
              <a:rPr lang="en-US">
                <a:cs typeface="Calibri"/>
                <a:hlinkClick r:id="rId2"/>
              </a:rPr>
              <a:t>CCTV</a:t>
            </a:r>
            <a:r>
              <a:rPr lang="en-US">
                <a:cs typeface="Calibri"/>
              </a:rPr>
              <a:t> images </a:t>
            </a:r>
          </a:p>
          <a:p>
            <a:endParaRPr lang="en-US">
              <a:cs typeface="Calibri"/>
            </a:endParaRPr>
          </a:p>
          <a:p>
            <a:pPr marL="0" indent="0">
              <a:buNone/>
            </a:pPr>
            <a:r>
              <a:rPr lang="en-US">
                <a:cs typeface="Calibri"/>
              </a:rPr>
              <a:t>Often the person providing the information doesn't get a choice</a:t>
            </a:r>
          </a:p>
          <a:p>
            <a:endParaRPr lang="en-US">
              <a:cs typeface="Calibri"/>
            </a:endParaRPr>
          </a:p>
          <a:p>
            <a:pPr marL="0" indent="0">
              <a:buNone/>
            </a:pPr>
            <a:r>
              <a:rPr lang="en-US" sz="2000">
                <a:cs typeface="Calibri"/>
              </a:rPr>
              <a:t>You (the data scientist) have a moral (and perhaps legal) responsibility to protect the data</a:t>
            </a:r>
          </a:p>
        </p:txBody>
      </p:sp>
    </p:spTree>
    <p:extLst>
      <p:ext uri="{BB962C8B-B14F-4D97-AF65-F5344CB8AC3E}">
        <p14:creationId xmlns:p14="http://schemas.microsoft.com/office/powerpoint/2010/main" val="7607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F08F-BB64-4A6B-8AFD-AB4CC5991C62}"/>
              </a:ext>
            </a:extLst>
          </p:cNvPr>
          <p:cNvSpPr>
            <a:spLocks noGrp="1"/>
          </p:cNvSpPr>
          <p:nvPr>
            <p:ph type="title"/>
          </p:nvPr>
        </p:nvSpPr>
        <p:spPr/>
        <p:txBody>
          <a:bodyPr/>
          <a:lstStyle/>
          <a:p>
            <a:r>
              <a:rPr lang="en-US" i="1">
                <a:cs typeface="Calibri Light"/>
              </a:rPr>
              <a:t>Example</a:t>
            </a:r>
            <a:r>
              <a:rPr lang="en-US">
                <a:cs typeface="Calibri Light"/>
              </a:rPr>
              <a:t>: Data access and sharing policies</a:t>
            </a:r>
            <a:endParaRPr lang="en-US"/>
          </a:p>
        </p:txBody>
      </p:sp>
      <p:sp>
        <p:nvSpPr>
          <p:cNvPr id="3" name="Content Placeholder 2">
            <a:extLst>
              <a:ext uri="{FF2B5EF4-FFF2-40B4-BE49-F238E27FC236}">
                <a16:creationId xmlns:a16="http://schemas.microsoft.com/office/drawing/2014/main" id="{76757C3E-D2AA-450F-B64E-B88AA09C3F96}"/>
              </a:ext>
            </a:extLst>
          </p:cNvPr>
          <p:cNvSpPr>
            <a:spLocks noGrp="1"/>
          </p:cNvSpPr>
          <p:nvPr>
            <p:ph idx="1"/>
          </p:nvPr>
        </p:nvSpPr>
        <p:spPr/>
        <p:txBody>
          <a:bodyPr vert="horz" lIns="91440" tIns="45720" rIns="91440" bIns="45720" rtlCol="0" anchor="t">
            <a:normAutofit/>
          </a:bodyPr>
          <a:lstStyle/>
          <a:p>
            <a:r>
              <a:rPr lang="en-US">
                <a:cs typeface="Calibri"/>
              </a:rPr>
              <a:t>"Cambridge Analytica harvested the personal data of millions of people's Facebook profiles without their consent and used it for political purposes."</a:t>
            </a:r>
          </a:p>
          <a:p>
            <a:endParaRPr lang="en-US">
              <a:cs typeface="Calibri"/>
            </a:endParaRPr>
          </a:p>
          <a:p>
            <a:r>
              <a:rPr lang="en-US" sz="2400">
                <a:cs typeface="Calibri"/>
              </a:rPr>
              <a:t>First reported in 2015</a:t>
            </a:r>
          </a:p>
          <a:p>
            <a:endParaRPr lang="en-US" sz="2000">
              <a:cs typeface="Calibri"/>
            </a:endParaRPr>
          </a:p>
          <a:p>
            <a:r>
              <a:rPr lang="en-US" sz="2000">
                <a:cs typeface="Calibri"/>
              </a:rPr>
              <a:t>https://en.wikipedia.org/wiki/Facebook%E2%80%93Cambridge_Analytica_data_scandal</a:t>
            </a:r>
          </a:p>
        </p:txBody>
      </p:sp>
    </p:spTree>
    <p:extLst>
      <p:ext uri="{BB962C8B-B14F-4D97-AF65-F5344CB8AC3E}">
        <p14:creationId xmlns:p14="http://schemas.microsoft.com/office/powerpoint/2010/main" val="2063253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959A-D508-42AC-B4A1-6E48E090A9A6}"/>
              </a:ext>
            </a:extLst>
          </p:cNvPr>
          <p:cNvSpPr>
            <a:spLocks noGrp="1"/>
          </p:cNvSpPr>
          <p:nvPr>
            <p:ph type="title"/>
          </p:nvPr>
        </p:nvSpPr>
        <p:spPr/>
        <p:txBody>
          <a:bodyPr/>
          <a:lstStyle/>
          <a:p>
            <a:r>
              <a:rPr lang="en-US">
                <a:cs typeface="Calibri Light"/>
              </a:rPr>
              <a:t>By the end of this session, </a:t>
            </a:r>
            <a:endParaRPr lang="en-US"/>
          </a:p>
        </p:txBody>
      </p:sp>
      <p:sp>
        <p:nvSpPr>
          <p:cNvPr id="3" name="Content Placeholder 2">
            <a:extLst>
              <a:ext uri="{FF2B5EF4-FFF2-40B4-BE49-F238E27FC236}">
                <a16:creationId xmlns:a16="http://schemas.microsoft.com/office/drawing/2014/main" id="{F2C7B4F0-6483-4C2B-86BB-D90B2723307D}"/>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You should be able to</a:t>
            </a:r>
            <a:endParaRPr lang="en-US"/>
          </a:p>
          <a:p>
            <a:endParaRPr lang="en-US">
              <a:cs typeface="Calibri"/>
            </a:endParaRPr>
          </a:p>
          <a:p>
            <a:r>
              <a:rPr lang="en-US">
                <a:cs typeface="Calibri"/>
              </a:rPr>
              <a:t>Explain when to use a list, table, and graph</a:t>
            </a:r>
            <a:endParaRPr lang="en-US"/>
          </a:p>
          <a:p>
            <a:r>
              <a:rPr lang="en-US">
                <a:cs typeface="Calibri"/>
              </a:rPr>
              <a:t>Describe the advantages of using graph data structures</a:t>
            </a:r>
          </a:p>
          <a:p>
            <a:r>
              <a:rPr lang="en-US">
                <a:cs typeface="Calibri"/>
              </a:rPr>
              <a:t>Create a visualization of a graph </a:t>
            </a:r>
          </a:p>
          <a:p>
            <a:r>
              <a:rPr lang="en-US">
                <a:cs typeface="Calibri"/>
              </a:rPr>
              <a:t>Show how to query information stored in a graph </a:t>
            </a:r>
          </a:p>
        </p:txBody>
      </p:sp>
    </p:spTree>
    <p:extLst>
      <p:ext uri="{BB962C8B-B14F-4D97-AF65-F5344CB8AC3E}">
        <p14:creationId xmlns:p14="http://schemas.microsoft.com/office/powerpoint/2010/main" val="3824307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1BE9-D102-435A-9C81-31B9C77A60AB}"/>
              </a:ext>
            </a:extLst>
          </p:cNvPr>
          <p:cNvSpPr>
            <a:spLocks noGrp="1"/>
          </p:cNvSpPr>
          <p:nvPr>
            <p:ph type="title"/>
          </p:nvPr>
        </p:nvSpPr>
        <p:spPr/>
        <p:txBody>
          <a:bodyPr/>
          <a:lstStyle/>
          <a:p>
            <a:r>
              <a:rPr lang="en-US">
                <a:cs typeface="Calibri Light"/>
              </a:rPr>
              <a:t>You may be responsible for a lot of data</a:t>
            </a:r>
            <a:endParaRPr lang="en-US"/>
          </a:p>
        </p:txBody>
      </p:sp>
      <p:sp>
        <p:nvSpPr>
          <p:cNvPr id="3" name="Content Placeholder 2">
            <a:extLst>
              <a:ext uri="{FF2B5EF4-FFF2-40B4-BE49-F238E27FC236}">
                <a16:creationId xmlns:a16="http://schemas.microsoft.com/office/drawing/2014/main" id="{1730EBC8-0977-40FA-8301-5E9A7C0463B5}"/>
              </a:ext>
            </a:extLst>
          </p:cNvPr>
          <p:cNvSpPr>
            <a:spLocks noGrp="1"/>
          </p:cNvSpPr>
          <p:nvPr>
            <p:ph idx="1"/>
          </p:nvPr>
        </p:nvSpPr>
        <p:spPr/>
        <p:txBody>
          <a:bodyPr vert="horz" lIns="91440" tIns="45720" rIns="91440" bIns="45720" rtlCol="0" anchor="t">
            <a:normAutofit/>
          </a:bodyPr>
          <a:lstStyle/>
          <a:p>
            <a:r>
              <a:rPr lang="en-US">
                <a:cs typeface="Calibri"/>
              </a:rPr>
              <a:t>Access to employee records, health data, finances, project status</a:t>
            </a:r>
          </a:p>
          <a:p>
            <a:endParaRPr lang="en-US">
              <a:cs typeface="Calibri"/>
            </a:endParaRPr>
          </a:p>
          <a:p>
            <a:r>
              <a:rPr lang="en-US">
                <a:cs typeface="Calibri"/>
              </a:rPr>
              <a:t>And you combine multiple data sets</a:t>
            </a:r>
          </a:p>
          <a:p>
            <a:endParaRPr lang="en-US">
              <a:cs typeface="Calibri"/>
            </a:endParaRPr>
          </a:p>
          <a:p>
            <a:r>
              <a:rPr lang="en-US">
                <a:cs typeface="Calibri"/>
              </a:rPr>
              <a:t>And you aggregate the knowledge</a:t>
            </a:r>
            <a:endParaRPr lang="en-US"/>
          </a:p>
        </p:txBody>
      </p:sp>
    </p:spTree>
    <p:extLst>
      <p:ext uri="{BB962C8B-B14F-4D97-AF65-F5344CB8AC3E}">
        <p14:creationId xmlns:p14="http://schemas.microsoft.com/office/powerpoint/2010/main" val="20630887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9649-1421-4280-8906-6DC764A46E3F}"/>
              </a:ext>
            </a:extLst>
          </p:cNvPr>
          <p:cNvSpPr>
            <a:spLocks noGrp="1"/>
          </p:cNvSpPr>
          <p:nvPr>
            <p:ph type="title"/>
          </p:nvPr>
        </p:nvSpPr>
        <p:spPr/>
        <p:txBody>
          <a:bodyPr/>
          <a:lstStyle/>
          <a:p>
            <a:r>
              <a:rPr lang="en-US" i="1">
                <a:highlight>
                  <a:srgbClr val="FFFF00"/>
                </a:highlight>
                <a:cs typeface="Calibri Light"/>
              </a:rPr>
              <a:t>Activity</a:t>
            </a:r>
            <a:r>
              <a:rPr lang="en-US">
                <a:cs typeface="Calibri Light"/>
              </a:rPr>
              <a:t>: sharing data</a:t>
            </a:r>
            <a:endParaRPr lang="en-US"/>
          </a:p>
        </p:txBody>
      </p:sp>
      <p:sp>
        <p:nvSpPr>
          <p:cNvPr id="3" name="Content Placeholder 2">
            <a:extLst>
              <a:ext uri="{FF2B5EF4-FFF2-40B4-BE49-F238E27FC236}">
                <a16:creationId xmlns:a16="http://schemas.microsoft.com/office/drawing/2014/main" id="{D6B00F3B-34FA-4FA6-BD0E-59CC49BF25E1}"/>
              </a:ext>
            </a:extLst>
          </p:cNvPr>
          <p:cNvSpPr>
            <a:spLocks noGrp="1"/>
          </p:cNvSpPr>
          <p:nvPr>
            <p:ph idx="1"/>
          </p:nvPr>
        </p:nvSpPr>
        <p:spPr/>
        <p:txBody>
          <a:bodyPr vert="horz" lIns="91440" tIns="45720" rIns="91440" bIns="45720" rtlCol="0" anchor="t">
            <a:normAutofit/>
          </a:bodyPr>
          <a:lstStyle/>
          <a:p>
            <a:endParaRPr lang="en-US">
              <a:cs typeface="Calibri"/>
            </a:endParaRPr>
          </a:p>
          <a:p>
            <a:r>
              <a:rPr lang="en-US">
                <a:cs typeface="Calibri"/>
              </a:rPr>
              <a:t>Count off by 1,2,3,4,5,6,7,8,1,2,3,4,5,6,7,8</a:t>
            </a:r>
          </a:p>
          <a:p>
            <a:endParaRPr lang="en-US">
              <a:cs typeface="Calibri"/>
            </a:endParaRPr>
          </a:p>
          <a:p>
            <a:r>
              <a:rPr lang="en-US">
                <a:cs typeface="Calibri"/>
              </a:rPr>
              <a:t>Split class into two halves (first 1 to 8; second 1 to 8)</a:t>
            </a:r>
          </a:p>
          <a:p>
            <a:r>
              <a:rPr lang="en-US">
                <a:cs typeface="Calibri"/>
              </a:rPr>
              <a:t>Review role play prompt</a:t>
            </a:r>
          </a:p>
          <a:p>
            <a:endParaRPr lang="en-US">
              <a:cs typeface="Calibri"/>
            </a:endParaRPr>
          </a:p>
          <a:p>
            <a:r>
              <a:rPr lang="en-US">
                <a:cs typeface="Calibri"/>
              </a:rPr>
              <a:t>Pair up with the other person who has the same number as you</a:t>
            </a:r>
          </a:p>
          <a:p>
            <a:endParaRPr lang="en-US">
              <a:cs typeface="Calibri"/>
            </a:endParaRPr>
          </a:p>
          <a:p>
            <a:endParaRPr lang="en-US">
              <a:cs typeface="Calibri"/>
            </a:endParaRPr>
          </a:p>
        </p:txBody>
      </p:sp>
    </p:spTree>
    <p:extLst>
      <p:ext uri="{BB962C8B-B14F-4D97-AF65-F5344CB8AC3E}">
        <p14:creationId xmlns:p14="http://schemas.microsoft.com/office/powerpoint/2010/main" val="23452858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DCEB-5C0A-46D2-8165-731CEDE91E5D}"/>
              </a:ext>
            </a:extLst>
          </p:cNvPr>
          <p:cNvSpPr>
            <a:spLocks noGrp="1"/>
          </p:cNvSpPr>
          <p:nvPr>
            <p:ph type="title"/>
          </p:nvPr>
        </p:nvSpPr>
        <p:spPr/>
        <p:txBody>
          <a:bodyPr/>
          <a:lstStyle/>
          <a:p>
            <a:r>
              <a:rPr lang="en-US">
                <a:cs typeface="Calibri Light"/>
              </a:rPr>
              <a:t>Analysis of Activity</a:t>
            </a:r>
            <a:endParaRPr lang="en-US"/>
          </a:p>
        </p:txBody>
      </p:sp>
      <p:sp>
        <p:nvSpPr>
          <p:cNvPr id="3" name="Content Placeholder 2">
            <a:extLst>
              <a:ext uri="{FF2B5EF4-FFF2-40B4-BE49-F238E27FC236}">
                <a16:creationId xmlns:a16="http://schemas.microsoft.com/office/drawing/2014/main" id="{0F621451-6F2E-42E7-A4ED-73CD9C869236}"/>
              </a:ext>
            </a:extLst>
          </p:cNvPr>
          <p:cNvSpPr>
            <a:spLocks noGrp="1"/>
          </p:cNvSpPr>
          <p:nvPr>
            <p:ph idx="1"/>
          </p:nvPr>
        </p:nvSpPr>
        <p:spPr>
          <a:xfrm>
            <a:off x="838200" y="1825625"/>
            <a:ext cx="11019503" cy="4351338"/>
          </a:xfrm>
        </p:spPr>
        <p:txBody>
          <a:bodyPr vert="horz" lIns="91440" tIns="45720" rIns="91440" bIns="45720" rtlCol="0" anchor="t">
            <a:normAutofit/>
          </a:bodyPr>
          <a:lstStyle/>
          <a:p>
            <a:r>
              <a:rPr lang="en-US">
                <a:cs typeface="Calibri"/>
              </a:rPr>
              <a:t>An action was taken</a:t>
            </a:r>
          </a:p>
          <a:p>
            <a:r>
              <a:rPr lang="en-US">
                <a:cs typeface="Calibri"/>
              </a:rPr>
              <a:t>Two people have different opinions on whether that action was "right"</a:t>
            </a:r>
          </a:p>
          <a:p>
            <a:r>
              <a:rPr lang="en-US">
                <a:cs typeface="Calibri"/>
              </a:rPr>
              <a:t>There exists a fundamental conflict between each person's principles</a:t>
            </a:r>
          </a:p>
          <a:p>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8148866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38235-B7EB-4D32-8CDA-617B56D2C08C}"/>
              </a:ext>
            </a:extLst>
          </p:cNvPr>
          <p:cNvSpPr>
            <a:spLocks noGrp="1"/>
          </p:cNvSpPr>
          <p:nvPr>
            <p:ph type="title"/>
          </p:nvPr>
        </p:nvSpPr>
        <p:spPr/>
        <p:txBody>
          <a:bodyPr/>
          <a:lstStyle/>
          <a:p>
            <a:r>
              <a:rPr lang="en-US">
                <a:cs typeface="Calibri Light"/>
              </a:rPr>
              <a:t>Responses to potential conflict</a:t>
            </a:r>
            <a:endParaRPr lang="en-US"/>
          </a:p>
        </p:txBody>
      </p:sp>
      <p:sp>
        <p:nvSpPr>
          <p:cNvPr id="3" name="Content Placeholder 2">
            <a:extLst>
              <a:ext uri="{FF2B5EF4-FFF2-40B4-BE49-F238E27FC236}">
                <a16:creationId xmlns:a16="http://schemas.microsoft.com/office/drawing/2014/main" id="{2777384F-6D13-403F-8CD6-57F11C42EB53}"/>
              </a:ext>
            </a:extLst>
          </p:cNvPr>
          <p:cNvSpPr>
            <a:spLocks noGrp="1"/>
          </p:cNvSpPr>
          <p:nvPr>
            <p:ph idx="1"/>
          </p:nvPr>
        </p:nvSpPr>
        <p:spPr/>
        <p:txBody>
          <a:bodyPr vert="horz" lIns="91440" tIns="45720" rIns="91440" bIns="45720" rtlCol="0" anchor="t">
            <a:normAutofit lnSpcReduction="10000"/>
          </a:bodyPr>
          <a:lstStyle/>
          <a:p>
            <a:pPr marL="0" indent="0">
              <a:buNone/>
            </a:pPr>
            <a:r>
              <a:rPr lang="en-US">
                <a:cs typeface="Calibri"/>
              </a:rPr>
              <a:t>Normal responses:</a:t>
            </a:r>
            <a:endParaRPr lang="en-US"/>
          </a:p>
          <a:p>
            <a:pPr marL="457200" indent="-457200"/>
            <a:r>
              <a:rPr lang="en-US">
                <a:cs typeface="Calibri"/>
              </a:rPr>
              <a:t>Ignore, hope that it goes away</a:t>
            </a:r>
          </a:p>
          <a:p>
            <a:pPr marL="457200" indent="-457200"/>
            <a:r>
              <a:rPr lang="en-US">
                <a:cs typeface="Calibri"/>
              </a:rPr>
              <a:t>Ignore, hope that someone else intervenes</a:t>
            </a:r>
          </a:p>
          <a:p>
            <a:pPr marL="457200" indent="-457200"/>
            <a:r>
              <a:rPr lang="en-US">
                <a:cs typeface="Calibri"/>
              </a:rPr>
              <a:t>Ignore, hope that the consequence doesn’t impact me</a:t>
            </a:r>
          </a:p>
          <a:p>
            <a:endParaRPr lang="en-US">
              <a:cs typeface="Calibri"/>
            </a:endParaRPr>
          </a:p>
          <a:p>
            <a:pPr marL="0" indent="0">
              <a:buNone/>
            </a:pPr>
            <a:r>
              <a:rPr lang="en-US">
                <a:cs typeface="Calibri"/>
              </a:rPr>
              <a:t>Suggested response:</a:t>
            </a:r>
          </a:p>
          <a:p>
            <a:r>
              <a:rPr lang="en-US">
                <a:cs typeface="Calibri"/>
              </a:rPr>
              <a:t>Talk with others to determine how others view the issue</a:t>
            </a:r>
          </a:p>
          <a:p>
            <a:r>
              <a:rPr lang="en-US">
                <a:cs typeface="Calibri"/>
              </a:rPr>
              <a:t>Express (genuine) curiosity towards the person's motives</a:t>
            </a:r>
          </a:p>
          <a:p>
            <a:r>
              <a:rPr lang="en-US">
                <a:cs typeface="Calibri"/>
              </a:rPr>
              <a:t>Explain how your principles are different </a:t>
            </a:r>
          </a:p>
        </p:txBody>
      </p:sp>
    </p:spTree>
    <p:extLst>
      <p:ext uri="{BB962C8B-B14F-4D97-AF65-F5344CB8AC3E}">
        <p14:creationId xmlns:p14="http://schemas.microsoft.com/office/powerpoint/2010/main" val="9727346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26D3-AA40-4102-A13C-872795E917D8}"/>
              </a:ext>
            </a:extLst>
          </p:cNvPr>
          <p:cNvSpPr>
            <a:spLocks noGrp="1"/>
          </p:cNvSpPr>
          <p:nvPr>
            <p:ph type="title"/>
          </p:nvPr>
        </p:nvSpPr>
        <p:spPr/>
        <p:txBody>
          <a:bodyPr/>
          <a:lstStyle/>
          <a:p>
            <a:r>
              <a:rPr lang="en-US">
                <a:cs typeface="Calibri Light"/>
              </a:rPr>
              <a:t>Data security</a:t>
            </a:r>
            <a:endParaRPr lang="en-US"/>
          </a:p>
        </p:txBody>
      </p:sp>
      <p:sp>
        <p:nvSpPr>
          <p:cNvPr id="3" name="Content Placeholder 2">
            <a:extLst>
              <a:ext uri="{FF2B5EF4-FFF2-40B4-BE49-F238E27FC236}">
                <a16:creationId xmlns:a16="http://schemas.microsoft.com/office/drawing/2014/main" id="{8E64FD99-778F-4FEC-AA52-29239225919B}"/>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As a data scientist, you normally don't focus on</a:t>
            </a:r>
          </a:p>
          <a:p>
            <a:r>
              <a:rPr lang="en-US">
                <a:cs typeface="Calibri"/>
              </a:rPr>
              <a:t>Encrypted data transfer</a:t>
            </a:r>
            <a:endParaRPr lang="en-US"/>
          </a:p>
          <a:p>
            <a:r>
              <a:rPr lang="en-US">
                <a:cs typeface="Calibri"/>
              </a:rPr>
              <a:t>Encryption of data at rest</a:t>
            </a:r>
          </a:p>
          <a:p>
            <a:r>
              <a:rPr lang="en-US">
                <a:cs typeface="Calibri"/>
              </a:rPr>
              <a:t>Authenticating access to data</a:t>
            </a:r>
          </a:p>
          <a:p>
            <a:r>
              <a:rPr lang="en-US">
                <a:cs typeface="Calibri"/>
              </a:rPr>
              <a:t>Logging activities</a:t>
            </a:r>
          </a:p>
          <a:p>
            <a:endParaRPr lang="en-US">
              <a:cs typeface="Calibri"/>
            </a:endParaRPr>
          </a:p>
          <a:p>
            <a:pPr marL="0" indent="0">
              <a:buNone/>
            </a:pPr>
            <a:r>
              <a:rPr lang="en-US">
                <a:cs typeface="Calibri"/>
              </a:rPr>
              <a:t>In a small organization, you may be required to help in these areas </a:t>
            </a:r>
          </a:p>
        </p:txBody>
      </p:sp>
    </p:spTree>
    <p:extLst>
      <p:ext uri="{BB962C8B-B14F-4D97-AF65-F5344CB8AC3E}">
        <p14:creationId xmlns:p14="http://schemas.microsoft.com/office/powerpoint/2010/main" val="42923706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5E52B-B492-4888-9689-0C64691C9B99}"/>
              </a:ext>
            </a:extLst>
          </p:cNvPr>
          <p:cNvSpPr>
            <a:spLocks noGrp="1"/>
          </p:cNvSpPr>
          <p:nvPr>
            <p:ph type="title"/>
          </p:nvPr>
        </p:nvSpPr>
        <p:spPr/>
        <p:txBody>
          <a:bodyPr/>
          <a:lstStyle/>
          <a:p>
            <a:r>
              <a:rPr lang="en-US">
                <a:cs typeface="Calibri Light"/>
              </a:rPr>
              <a:t>Laws on data</a:t>
            </a:r>
            <a:endParaRPr lang="en-US"/>
          </a:p>
        </p:txBody>
      </p:sp>
      <p:sp>
        <p:nvSpPr>
          <p:cNvPr id="3" name="Content Placeholder 2">
            <a:extLst>
              <a:ext uri="{FF2B5EF4-FFF2-40B4-BE49-F238E27FC236}">
                <a16:creationId xmlns:a16="http://schemas.microsoft.com/office/drawing/2014/main" id="{65315BA9-6CAE-4575-B62B-DF9CA2B4557D}"/>
              </a:ext>
            </a:extLst>
          </p:cNvPr>
          <p:cNvSpPr>
            <a:spLocks noGrp="1"/>
          </p:cNvSpPr>
          <p:nvPr>
            <p:ph idx="1"/>
          </p:nvPr>
        </p:nvSpPr>
        <p:spPr/>
        <p:txBody>
          <a:bodyPr vert="horz" lIns="91440" tIns="45720" rIns="91440" bIns="45720" rtlCol="0" anchor="t">
            <a:normAutofit lnSpcReduction="10000"/>
          </a:bodyPr>
          <a:lstStyle/>
          <a:p>
            <a:pPr marL="0" indent="0">
              <a:buNone/>
            </a:pPr>
            <a:r>
              <a:rPr lang="en-US">
                <a:cs typeface="Calibri"/>
              </a:rPr>
              <a:t>Location specific</a:t>
            </a:r>
          </a:p>
          <a:p>
            <a:r>
              <a:rPr lang="en-US">
                <a:cs typeface="Calibri"/>
              </a:rPr>
              <a:t>California Online Privacy Protection Act applies to any person or company whose website, online service, or mobile app collects personal information from California consumers.</a:t>
            </a:r>
          </a:p>
          <a:p>
            <a:r>
              <a:rPr lang="en-US">
                <a:cs typeface="Calibri"/>
              </a:rPr>
              <a:t>Europe’s </a:t>
            </a:r>
            <a:r>
              <a:rPr lang="en-US">
                <a:cs typeface="Calibri"/>
                <a:hlinkClick r:id="rId2"/>
              </a:rPr>
              <a:t>General Data Protection Regulation</a:t>
            </a:r>
            <a:r>
              <a:rPr lang="en-US">
                <a:cs typeface="Calibri"/>
              </a:rPr>
              <a:t> (GDPR)</a:t>
            </a:r>
          </a:p>
          <a:p>
            <a:endParaRPr lang="en-US">
              <a:cs typeface="Calibri"/>
            </a:endParaRPr>
          </a:p>
          <a:p>
            <a:pPr marL="0" indent="0">
              <a:buNone/>
            </a:pPr>
            <a:r>
              <a:rPr lang="en-US">
                <a:cs typeface="Calibri"/>
              </a:rPr>
              <a:t>Domain specific:</a:t>
            </a:r>
          </a:p>
          <a:p>
            <a:r>
              <a:rPr lang="en-US">
                <a:cs typeface="Calibri"/>
              </a:rPr>
              <a:t>Health Insurance Portability and Accountability Act of 1996 (HIPAA)</a:t>
            </a:r>
          </a:p>
          <a:p>
            <a:r>
              <a:rPr lang="en-US">
                <a:cs typeface="Calibri"/>
              </a:rPr>
              <a:t>Gramm-Leach-Bliley Act (GLBA) is a federal law that regulates how financial institutions must handle personal information</a:t>
            </a:r>
          </a:p>
          <a:p>
            <a:endParaRPr lang="en-US">
              <a:cs typeface="Calibri"/>
            </a:endParaRPr>
          </a:p>
        </p:txBody>
      </p:sp>
    </p:spTree>
    <p:extLst>
      <p:ext uri="{BB962C8B-B14F-4D97-AF65-F5344CB8AC3E}">
        <p14:creationId xmlns:p14="http://schemas.microsoft.com/office/powerpoint/2010/main" val="23260740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1EF1-D3CE-47DC-A06E-0CD12E3EFF9F}"/>
              </a:ext>
            </a:extLst>
          </p:cNvPr>
          <p:cNvSpPr>
            <a:spLocks noGrp="1"/>
          </p:cNvSpPr>
          <p:nvPr>
            <p:ph type="title"/>
          </p:nvPr>
        </p:nvSpPr>
        <p:spPr/>
        <p:txBody>
          <a:bodyPr/>
          <a:lstStyle/>
          <a:p>
            <a:r>
              <a:rPr lang="en-US">
                <a:cs typeface="Calibri Light"/>
              </a:rPr>
              <a:t>Anonymize sensitive data</a:t>
            </a:r>
            <a:endParaRPr lang="en-US"/>
          </a:p>
        </p:txBody>
      </p:sp>
      <p:sp>
        <p:nvSpPr>
          <p:cNvPr id="3" name="Content Placeholder 2">
            <a:extLst>
              <a:ext uri="{FF2B5EF4-FFF2-40B4-BE49-F238E27FC236}">
                <a16:creationId xmlns:a16="http://schemas.microsoft.com/office/drawing/2014/main" id="{B4EC1400-8FFB-4A61-9190-BE8755611216}"/>
              </a:ext>
            </a:extLst>
          </p:cNvPr>
          <p:cNvSpPr>
            <a:spLocks noGrp="1"/>
          </p:cNvSpPr>
          <p:nvPr>
            <p:ph idx="1"/>
          </p:nvPr>
        </p:nvSpPr>
        <p:spPr/>
        <p:txBody>
          <a:bodyPr vert="horz" lIns="91440" tIns="45720" rIns="91440" bIns="45720" rtlCol="0" anchor="t">
            <a:normAutofit/>
          </a:bodyPr>
          <a:lstStyle/>
          <a:p>
            <a:r>
              <a:rPr lang="en-US" b="1" i="1">
                <a:cs typeface="Calibri"/>
              </a:rPr>
              <a:t>Anonymization</a:t>
            </a:r>
            <a:r>
              <a:rPr lang="en-US">
                <a:cs typeface="Calibri"/>
              </a:rPr>
              <a:t> is the process of removing personal identifiers, both direct and indirect, that may lead to an individual being identified.</a:t>
            </a:r>
            <a:endParaRPr lang="en-US"/>
          </a:p>
          <a:p>
            <a:r>
              <a:rPr lang="en-US">
                <a:cs typeface="Calibri"/>
              </a:rPr>
              <a:t>An individual may be </a:t>
            </a:r>
            <a:r>
              <a:rPr lang="en-US" i="1">
                <a:cs typeface="Calibri"/>
              </a:rPr>
              <a:t>directly identified</a:t>
            </a:r>
            <a:r>
              <a:rPr lang="en-US">
                <a:cs typeface="Calibri"/>
              </a:rPr>
              <a:t> from their name, address, postcode, telephone number, photograph or image, or some other unique personal characteristic.</a:t>
            </a:r>
            <a:endParaRPr lang="en-US"/>
          </a:p>
          <a:p>
            <a:r>
              <a:rPr lang="en-US">
                <a:cs typeface="Calibri"/>
              </a:rPr>
              <a:t>An individual may be </a:t>
            </a:r>
            <a:r>
              <a:rPr lang="en-US" i="1">
                <a:cs typeface="Calibri"/>
              </a:rPr>
              <a:t>indirectly identifiable</a:t>
            </a:r>
            <a:r>
              <a:rPr lang="en-US">
                <a:cs typeface="Calibri"/>
              </a:rPr>
              <a:t> when certain information is linked together with other sources of information, including, their place of work, job title, salary, their postcode or even the fact that they have a particular diagnosis or condition.</a:t>
            </a:r>
            <a:endParaRPr lang="en-US"/>
          </a:p>
          <a:p>
            <a:endParaRPr lang="en-US">
              <a:cs typeface="Calibri"/>
            </a:endParaRPr>
          </a:p>
        </p:txBody>
      </p:sp>
      <p:sp>
        <p:nvSpPr>
          <p:cNvPr id="4" name="TextBox 3">
            <a:extLst>
              <a:ext uri="{FF2B5EF4-FFF2-40B4-BE49-F238E27FC236}">
                <a16:creationId xmlns:a16="http://schemas.microsoft.com/office/drawing/2014/main" id="{45BE6B06-42E6-4D9F-9F89-D8A76A50892E}"/>
              </a:ext>
            </a:extLst>
          </p:cNvPr>
          <p:cNvSpPr txBox="1"/>
          <p:nvPr/>
        </p:nvSpPr>
        <p:spPr>
          <a:xfrm>
            <a:off x="7190509" y="6116781"/>
            <a:ext cx="2743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hlinkClick r:id="rId3"/>
              </a:rPr>
              <a:t>Source</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5" name="Picture 5" descr="A person wearing a white shirt and black hair&#10;&#10;Description generated with high confidence">
            <a:extLst>
              <a:ext uri="{FF2B5EF4-FFF2-40B4-BE49-F238E27FC236}">
                <a16:creationId xmlns:a16="http://schemas.microsoft.com/office/drawing/2014/main" id="{BDBA5298-7AEA-46C9-92C7-D3D5F8BAF036}"/>
              </a:ext>
            </a:extLst>
          </p:cNvPr>
          <p:cNvPicPr>
            <a:picLocks noChangeAspect="1"/>
          </p:cNvPicPr>
          <p:nvPr/>
        </p:nvPicPr>
        <p:blipFill>
          <a:blip r:embed="rId4"/>
          <a:stretch>
            <a:fillRect/>
          </a:stretch>
        </p:blipFill>
        <p:spPr>
          <a:xfrm>
            <a:off x="7287491" y="3957"/>
            <a:ext cx="3283526" cy="1807033"/>
          </a:xfrm>
          <a:prstGeom prst="rect">
            <a:avLst/>
          </a:prstGeom>
        </p:spPr>
      </p:pic>
    </p:spTree>
    <p:extLst>
      <p:ext uri="{BB962C8B-B14F-4D97-AF65-F5344CB8AC3E}">
        <p14:creationId xmlns:p14="http://schemas.microsoft.com/office/powerpoint/2010/main" val="37546445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3BDF-8CED-4329-9955-D6230BD55BB5}"/>
              </a:ext>
            </a:extLst>
          </p:cNvPr>
          <p:cNvSpPr>
            <a:spLocks noGrp="1"/>
          </p:cNvSpPr>
          <p:nvPr>
            <p:ph type="title"/>
          </p:nvPr>
        </p:nvSpPr>
        <p:spPr/>
        <p:txBody>
          <a:bodyPr/>
          <a:lstStyle/>
          <a:p>
            <a:r>
              <a:rPr lang="en-US">
                <a:cs typeface="Calibri Light"/>
              </a:rPr>
              <a:t>Risk of Inference;</a:t>
            </a:r>
            <a:br>
              <a:rPr lang="en-US">
                <a:cs typeface="Calibri Light"/>
              </a:rPr>
            </a:br>
            <a:r>
              <a:rPr lang="en-US">
                <a:cs typeface="Calibri Light"/>
              </a:rPr>
              <a:t>Deanonymization by Aggregation</a:t>
            </a:r>
            <a:endParaRPr lang="en-US"/>
          </a:p>
        </p:txBody>
      </p:sp>
      <p:sp>
        <p:nvSpPr>
          <p:cNvPr id="3" name="Content Placeholder 2">
            <a:extLst>
              <a:ext uri="{FF2B5EF4-FFF2-40B4-BE49-F238E27FC236}">
                <a16:creationId xmlns:a16="http://schemas.microsoft.com/office/drawing/2014/main" id="{247D2726-0864-45B5-87A0-AD27FB2DA8B4}"/>
              </a:ext>
            </a:extLst>
          </p:cNvPr>
          <p:cNvSpPr>
            <a:spLocks noGrp="1"/>
          </p:cNvSpPr>
          <p:nvPr>
            <p:ph idx="1"/>
          </p:nvPr>
        </p:nvSpPr>
        <p:spPr/>
        <p:txBody>
          <a:bodyPr vert="horz" lIns="91440" tIns="45720" rIns="91440" bIns="45720" rtlCol="0" anchor="t">
            <a:normAutofit/>
          </a:bodyPr>
          <a:lstStyle/>
          <a:p>
            <a:r>
              <a:rPr lang="en-US">
                <a:cs typeface="Calibri"/>
              </a:rPr>
              <a:t>Even with anonymized data, it may be possible to identify harmful information</a:t>
            </a:r>
          </a:p>
          <a:p>
            <a:pPr lvl="1"/>
            <a:r>
              <a:rPr lang="en-US">
                <a:cs typeface="Calibri"/>
              </a:rPr>
              <a:t>Example: person has either lung cancer or brain cancer</a:t>
            </a:r>
          </a:p>
          <a:p>
            <a:pPr lvl="1"/>
            <a:endParaRPr lang="en-US">
              <a:cs typeface="Calibri"/>
            </a:endParaRPr>
          </a:p>
          <a:p>
            <a:r>
              <a:rPr lang="en-US">
                <a:cs typeface="Calibri"/>
              </a:rPr>
              <a:t>Combining multiple data sources to identify individuals</a:t>
            </a:r>
          </a:p>
          <a:p>
            <a:endParaRPr lang="en-US">
              <a:cs typeface="Calibri"/>
            </a:endParaRPr>
          </a:p>
        </p:txBody>
      </p:sp>
    </p:spTree>
    <p:extLst>
      <p:ext uri="{BB962C8B-B14F-4D97-AF65-F5344CB8AC3E}">
        <p14:creationId xmlns:p14="http://schemas.microsoft.com/office/powerpoint/2010/main" val="2263344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3B7E0-32B3-4FE9-80C6-F249E4F09B5C}"/>
              </a:ext>
            </a:extLst>
          </p:cNvPr>
          <p:cNvSpPr>
            <a:spLocks noGrp="1"/>
          </p:cNvSpPr>
          <p:nvPr>
            <p:ph idx="1"/>
          </p:nvPr>
        </p:nvSpPr>
        <p:spPr>
          <a:xfrm>
            <a:off x="325582" y="149226"/>
            <a:ext cx="11540836" cy="6471082"/>
          </a:xfrm>
        </p:spPr>
        <p:txBody>
          <a:bodyPr vert="horz" lIns="91440" tIns="45720" rIns="91440" bIns="45720" rtlCol="0" anchor="t">
            <a:noAutofit/>
          </a:bodyPr>
          <a:lstStyle/>
          <a:p>
            <a:pPr>
              <a:lnSpc>
                <a:spcPct val="170000"/>
              </a:lnSpc>
            </a:pPr>
            <a:r>
              <a:rPr lang="en-US" sz="2000">
                <a:cs typeface="Calibri"/>
              </a:rPr>
              <a:t>Massachusetts Group Insurance Commission released "anonymized" data on state employees that showed every single hospital visit. </a:t>
            </a:r>
          </a:p>
          <a:p>
            <a:pPr>
              <a:lnSpc>
                <a:spcPct val="170000"/>
              </a:lnSpc>
            </a:pPr>
            <a:r>
              <a:rPr lang="en-US" sz="2000">
                <a:cs typeface="Calibri"/>
              </a:rPr>
              <a:t>GIC removed obvious identifiers such as name, address, and Social Security number. </a:t>
            </a:r>
          </a:p>
          <a:p>
            <a:pPr>
              <a:lnSpc>
                <a:spcPct val="170000"/>
              </a:lnSpc>
            </a:pPr>
            <a:r>
              <a:rPr lang="en-US" sz="2000">
                <a:cs typeface="Calibri"/>
              </a:rPr>
              <a:t>William Weld, then Governor of Massachusetts, assured the public that GIC had protected patient privacy. </a:t>
            </a:r>
          </a:p>
          <a:p>
            <a:pPr>
              <a:lnSpc>
                <a:spcPct val="170000"/>
              </a:lnSpc>
            </a:pPr>
            <a:r>
              <a:rPr lang="en-US" sz="2000">
                <a:cs typeface="Calibri"/>
              </a:rPr>
              <a:t>Latanya Sweeney knew that Governor Weld resided in Cambridge, Massachusetts, a city of 54,000 residents and seven ZIP codes. </a:t>
            </a:r>
          </a:p>
          <a:p>
            <a:pPr>
              <a:lnSpc>
                <a:spcPct val="170000"/>
              </a:lnSpc>
            </a:pPr>
            <a:r>
              <a:rPr lang="en-US" sz="2000">
                <a:cs typeface="Calibri"/>
              </a:rPr>
              <a:t>For $20, Sweeney purchased the complete voter rolls from the city of Cambridge, a database containing, among other things, the name, address, ZIP code, birth date, and sex of every voter. </a:t>
            </a:r>
          </a:p>
          <a:p>
            <a:pPr>
              <a:lnSpc>
                <a:spcPct val="170000"/>
              </a:lnSpc>
            </a:pPr>
            <a:r>
              <a:rPr lang="en-US" sz="2000">
                <a:cs typeface="Calibri"/>
              </a:rPr>
              <a:t>By combining this data with the GIC records, Sweeney found Governor Weld with ease. Only six people in Cambridge shared his birth date, only three of them men, and of them, only he lived in his ZIP code. </a:t>
            </a:r>
          </a:p>
          <a:p>
            <a:pPr>
              <a:lnSpc>
                <a:spcPct val="170000"/>
              </a:lnSpc>
            </a:pPr>
            <a:r>
              <a:rPr lang="en-US" sz="2000">
                <a:cs typeface="Calibri"/>
              </a:rPr>
              <a:t>Sweeney sent the Governor’s health records (which included diagnoses and prescriptions) to his office.</a:t>
            </a:r>
          </a:p>
        </p:txBody>
      </p:sp>
    </p:spTree>
    <p:extLst>
      <p:ext uri="{BB962C8B-B14F-4D97-AF65-F5344CB8AC3E}">
        <p14:creationId xmlns:p14="http://schemas.microsoft.com/office/powerpoint/2010/main" val="8244788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728E5-A3D5-4654-8DD9-EBF9013C9F0C}"/>
              </a:ext>
            </a:extLst>
          </p:cNvPr>
          <p:cNvSpPr>
            <a:spLocks noGrp="1"/>
          </p:cNvSpPr>
          <p:nvPr>
            <p:ph type="title"/>
          </p:nvPr>
        </p:nvSpPr>
        <p:spPr/>
        <p:txBody>
          <a:bodyPr/>
          <a:lstStyle/>
          <a:p>
            <a:r>
              <a:rPr lang="en-US">
                <a:cs typeface="Calibri Light"/>
              </a:rPr>
              <a:t>Buying and selling data</a:t>
            </a:r>
            <a:endParaRPr lang="en-US"/>
          </a:p>
        </p:txBody>
      </p:sp>
      <p:sp>
        <p:nvSpPr>
          <p:cNvPr id="3" name="Content Placeholder 2">
            <a:extLst>
              <a:ext uri="{FF2B5EF4-FFF2-40B4-BE49-F238E27FC236}">
                <a16:creationId xmlns:a16="http://schemas.microsoft.com/office/drawing/2014/main" id="{773C7938-1464-4C93-88B3-A6F5923C1826}"/>
              </a:ext>
            </a:extLst>
          </p:cNvPr>
          <p:cNvSpPr>
            <a:spLocks noGrp="1"/>
          </p:cNvSpPr>
          <p:nvPr>
            <p:ph idx="1"/>
          </p:nvPr>
        </p:nvSpPr>
        <p:spPr/>
        <p:txBody>
          <a:bodyPr vert="horz" lIns="91440" tIns="45720" rIns="91440" bIns="45720" rtlCol="0" anchor="t">
            <a:normAutofit/>
          </a:bodyPr>
          <a:lstStyle/>
          <a:p>
            <a:r>
              <a:rPr lang="en-US">
                <a:cs typeface="Calibri"/>
              </a:rPr>
              <a:t>Ethics of hospital/insurance selling medical data</a:t>
            </a:r>
          </a:p>
          <a:p>
            <a:endParaRPr lang="en-US">
              <a:cs typeface="Calibri"/>
            </a:endParaRPr>
          </a:p>
          <a:p>
            <a:r>
              <a:rPr lang="en-US">
                <a:cs typeface="Calibri"/>
              </a:rPr>
              <a:t>You will likely be buying data, selling data, or both</a:t>
            </a:r>
          </a:p>
          <a:p>
            <a:endParaRPr lang="en-US"/>
          </a:p>
          <a:p>
            <a:endParaRPr lang="en-US">
              <a:cs typeface="Calibri"/>
            </a:endParaRPr>
          </a:p>
        </p:txBody>
      </p:sp>
    </p:spTree>
    <p:extLst>
      <p:ext uri="{BB962C8B-B14F-4D97-AF65-F5344CB8AC3E}">
        <p14:creationId xmlns:p14="http://schemas.microsoft.com/office/powerpoint/2010/main" val="1076657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609AD79-DAB3-40FA-BDAA-7FDB7069443A}"/>
              </a:ext>
            </a:extLst>
          </p:cNvPr>
          <p:cNvSpPr>
            <a:spLocks noGrp="1"/>
          </p:cNvSpPr>
          <p:nvPr>
            <p:ph type="title"/>
          </p:nvPr>
        </p:nvSpPr>
        <p:spPr>
          <a:xfrm>
            <a:off x="640079" y="2053641"/>
            <a:ext cx="3669161" cy="2760098"/>
          </a:xfrm>
        </p:spPr>
        <p:txBody>
          <a:bodyPr>
            <a:normAutofit/>
          </a:bodyPr>
          <a:lstStyle/>
          <a:p>
            <a:r>
              <a:rPr lang="en-US">
                <a:solidFill>
                  <a:srgbClr val="FFFFFF"/>
                </a:solidFill>
                <a:cs typeface="Calibri Light"/>
              </a:rPr>
              <a:t>Introduction </a:t>
            </a:r>
            <a:br>
              <a:rPr lang="en-US">
                <a:solidFill>
                  <a:srgbClr val="FFFFFF"/>
                </a:solidFill>
                <a:cs typeface="Calibri Light"/>
              </a:rPr>
            </a:br>
            <a:r>
              <a:rPr lang="en-US">
                <a:solidFill>
                  <a:srgbClr val="FFFFFF"/>
                </a:solidFill>
                <a:cs typeface="Calibri Light"/>
              </a:rPr>
              <a:t>to graphs</a:t>
            </a:r>
            <a:endParaRPr lang="en-US">
              <a:solidFill>
                <a:srgbClr val="FFFFFF"/>
              </a:solidFill>
            </a:endParaRPr>
          </a:p>
        </p:txBody>
      </p:sp>
      <p:sp>
        <p:nvSpPr>
          <p:cNvPr id="3" name="Content Placeholder 2">
            <a:extLst>
              <a:ext uri="{FF2B5EF4-FFF2-40B4-BE49-F238E27FC236}">
                <a16:creationId xmlns:a16="http://schemas.microsoft.com/office/drawing/2014/main" id="{231EF1F0-BE34-4827-9BBA-86CE8DA5F80A}"/>
              </a:ext>
            </a:extLst>
          </p:cNvPr>
          <p:cNvSpPr>
            <a:spLocks noGrp="1"/>
          </p:cNvSpPr>
          <p:nvPr>
            <p:ph idx="1"/>
          </p:nvPr>
        </p:nvSpPr>
        <p:spPr>
          <a:xfrm>
            <a:off x="6090574" y="801866"/>
            <a:ext cx="5306084" cy="5230634"/>
          </a:xfrm>
        </p:spPr>
        <p:txBody>
          <a:bodyPr anchor="ctr">
            <a:normAutofit/>
          </a:bodyPr>
          <a:lstStyle/>
          <a:p>
            <a:r>
              <a:rPr lang="en-US" sz="2400" strike="sngStrike" dirty="0">
                <a:solidFill>
                  <a:srgbClr val="000000"/>
                </a:solidFill>
                <a:cs typeface="Calibri"/>
              </a:rPr>
              <a:t>Addressing points from previous week</a:t>
            </a:r>
          </a:p>
          <a:p>
            <a:r>
              <a:rPr lang="en-US" sz="2400" dirty="0">
                <a:solidFill>
                  <a:srgbClr val="000000"/>
                </a:solidFill>
                <a:highlight>
                  <a:srgbClr val="FFFF00"/>
                </a:highlight>
                <a:cs typeface="Calibri"/>
              </a:rPr>
              <a:t>Introduction to Graphs</a:t>
            </a:r>
          </a:p>
          <a:p>
            <a:r>
              <a:rPr lang="en-US" sz="2400" dirty="0">
                <a:solidFill>
                  <a:srgbClr val="000000"/>
                </a:solidFill>
                <a:cs typeface="Calibri"/>
              </a:rPr>
              <a:t>Directed Graphs</a:t>
            </a:r>
          </a:p>
          <a:p>
            <a:r>
              <a:rPr lang="en-US" sz="2400" dirty="0">
                <a:solidFill>
                  <a:srgbClr val="000000"/>
                </a:solidFill>
                <a:cs typeface="Calibri"/>
              </a:rPr>
              <a:t>Weighted Graphs</a:t>
            </a:r>
            <a:endParaRPr lang="en-US" sz="2400" dirty="0">
              <a:cs typeface="Calibri"/>
            </a:endParaRPr>
          </a:p>
          <a:p>
            <a:r>
              <a:rPr lang="en-US" sz="2400" dirty="0">
                <a:solidFill>
                  <a:srgbClr val="000000"/>
                </a:solidFill>
                <a:cs typeface="Calibri"/>
              </a:rPr>
              <a:t>Homework</a:t>
            </a:r>
          </a:p>
          <a:p>
            <a:r>
              <a:rPr lang="en-US" dirty="0">
                <a:solidFill>
                  <a:srgbClr val="000000"/>
                </a:solidFill>
                <a:cs typeface="Calibri"/>
              </a:rPr>
              <a:t>Elevator Pitch</a:t>
            </a:r>
          </a:p>
          <a:p>
            <a:endParaRPr lang="en-US" dirty="0"/>
          </a:p>
        </p:txBody>
      </p:sp>
    </p:spTree>
    <p:extLst>
      <p:ext uri="{BB962C8B-B14F-4D97-AF65-F5344CB8AC3E}">
        <p14:creationId xmlns:p14="http://schemas.microsoft.com/office/powerpoint/2010/main" val="8314303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BD768C7-FC5A-4DA4-85F0-E4CA3C2F6878}"/>
              </a:ext>
            </a:extLst>
          </p:cNvPr>
          <p:cNvSpPr>
            <a:spLocks noGrp="1"/>
          </p:cNvSpPr>
          <p:nvPr>
            <p:ph type="title"/>
          </p:nvPr>
        </p:nvSpPr>
        <p:spPr>
          <a:xfrm>
            <a:off x="640079" y="2053641"/>
            <a:ext cx="3669161" cy="2760098"/>
          </a:xfrm>
        </p:spPr>
        <p:txBody>
          <a:bodyPr>
            <a:normAutofit/>
          </a:bodyPr>
          <a:lstStyle/>
          <a:p>
            <a:r>
              <a:rPr lang="en-US">
                <a:solidFill>
                  <a:srgbClr val="FFFFFF"/>
                </a:solidFill>
                <a:cs typeface="Calibri Light"/>
              </a:rPr>
              <a:t>Ethics and Morals of Data Science</a:t>
            </a:r>
            <a:endParaRPr lang="en-US">
              <a:solidFill>
                <a:srgbClr val="FFFFFF"/>
              </a:solidFill>
            </a:endParaRPr>
          </a:p>
        </p:txBody>
      </p:sp>
      <p:sp>
        <p:nvSpPr>
          <p:cNvPr id="3" name="Content Placeholder 2">
            <a:extLst>
              <a:ext uri="{FF2B5EF4-FFF2-40B4-BE49-F238E27FC236}">
                <a16:creationId xmlns:a16="http://schemas.microsoft.com/office/drawing/2014/main" id="{CD67D606-AB81-4D56-86FD-760E4E492172}"/>
              </a:ext>
            </a:extLst>
          </p:cNvPr>
          <p:cNvSpPr>
            <a:spLocks noGrp="1"/>
          </p:cNvSpPr>
          <p:nvPr>
            <p:ph idx="1"/>
          </p:nvPr>
        </p:nvSpPr>
        <p:spPr>
          <a:xfrm>
            <a:off x="6090574" y="801866"/>
            <a:ext cx="5306084" cy="5230634"/>
          </a:xfrm>
        </p:spPr>
        <p:txBody>
          <a:bodyPr anchor="ctr">
            <a:normAutofit/>
          </a:bodyPr>
          <a:lstStyle/>
          <a:p>
            <a:r>
              <a:rPr lang="en-US" sz="2400" strike="sngStrike">
                <a:solidFill>
                  <a:srgbClr val="000000"/>
                </a:solidFill>
                <a:cs typeface="Calibri"/>
              </a:rPr>
              <a:t>Major Take-aways</a:t>
            </a:r>
          </a:p>
          <a:p>
            <a:r>
              <a:rPr lang="en-US" sz="2400" strike="sngStrike">
                <a:solidFill>
                  <a:srgbClr val="000000"/>
                </a:solidFill>
                <a:cs typeface="Calibri"/>
              </a:rPr>
              <a:t>Ethics of Data</a:t>
            </a:r>
          </a:p>
          <a:p>
            <a:r>
              <a:rPr lang="en-US" sz="2400">
                <a:solidFill>
                  <a:srgbClr val="000000"/>
                </a:solidFill>
                <a:highlight>
                  <a:srgbClr val="FFFF00"/>
                </a:highlight>
                <a:cs typeface="Calibri"/>
              </a:rPr>
              <a:t>Ethics in Data Science</a:t>
            </a:r>
          </a:p>
        </p:txBody>
      </p:sp>
    </p:spTree>
    <p:extLst>
      <p:ext uri="{BB962C8B-B14F-4D97-AF65-F5344CB8AC3E}">
        <p14:creationId xmlns:p14="http://schemas.microsoft.com/office/powerpoint/2010/main" val="36810705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EB30-8B4B-4E65-8653-0B7C48F7DAEA}"/>
              </a:ext>
            </a:extLst>
          </p:cNvPr>
          <p:cNvSpPr>
            <a:spLocks noGrp="1"/>
          </p:cNvSpPr>
          <p:nvPr>
            <p:ph type="title"/>
          </p:nvPr>
        </p:nvSpPr>
        <p:spPr/>
        <p:txBody>
          <a:bodyPr/>
          <a:lstStyle/>
          <a:p>
            <a:r>
              <a:rPr lang="en-US">
                <a:cs typeface="Calibri Light"/>
              </a:rPr>
              <a:t>Validating Expectations</a:t>
            </a:r>
            <a:endParaRPr lang="en-US"/>
          </a:p>
        </p:txBody>
      </p:sp>
      <p:pic>
        <p:nvPicPr>
          <p:cNvPr id="4" name="Picture 4" descr="A close up of a sign&#10;&#10;Description generated with very high confidence">
            <a:extLst>
              <a:ext uri="{FF2B5EF4-FFF2-40B4-BE49-F238E27FC236}">
                <a16:creationId xmlns:a16="http://schemas.microsoft.com/office/drawing/2014/main" id="{577E2553-DD5D-4FC7-906B-3E67451C8520}"/>
              </a:ext>
            </a:extLst>
          </p:cNvPr>
          <p:cNvPicPr>
            <a:picLocks noGrp="1" noChangeAspect="1"/>
          </p:cNvPicPr>
          <p:nvPr>
            <p:ph idx="1"/>
          </p:nvPr>
        </p:nvPicPr>
        <p:blipFill>
          <a:blip r:embed="rId3"/>
          <a:stretch>
            <a:fillRect/>
          </a:stretch>
        </p:blipFill>
        <p:spPr>
          <a:xfrm>
            <a:off x="605298" y="2434279"/>
            <a:ext cx="10747887" cy="3342967"/>
          </a:xfrm>
          <a:prstGeom prst="rect">
            <a:avLst/>
          </a:prstGeom>
        </p:spPr>
      </p:pic>
    </p:spTree>
    <p:extLst>
      <p:ext uri="{BB962C8B-B14F-4D97-AF65-F5344CB8AC3E}">
        <p14:creationId xmlns:p14="http://schemas.microsoft.com/office/powerpoint/2010/main" val="684237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B12EE-B3ED-4789-86CC-CF55A9E4354A}"/>
              </a:ext>
            </a:extLst>
          </p:cNvPr>
          <p:cNvSpPr>
            <a:spLocks noGrp="1"/>
          </p:cNvSpPr>
          <p:nvPr>
            <p:ph type="title"/>
          </p:nvPr>
        </p:nvSpPr>
        <p:spPr/>
        <p:txBody>
          <a:bodyPr/>
          <a:lstStyle/>
          <a:p>
            <a:r>
              <a:rPr lang="en-US">
                <a:cs typeface="Calibri Light"/>
              </a:rPr>
              <a:t>Undesired outcome of predictions</a:t>
            </a:r>
            <a:endParaRPr lang="en-US"/>
          </a:p>
        </p:txBody>
      </p:sp>
      <p:sp>
        <p:nvSpPr>
          <p:cNvPr id="3" name="Content Placeholder 2">
            <a:extLst>
              <a:ext uri="{FF2B5EF4-FFF2-40B4-BE49-F238E27FC236}">
                <a16:creationId xmlns:a16="http://schemas.microsoft.com/office/drawing/2014/main" id="{95090F18-9256-41EA-B17A-CAD31412CABD}"/>
              </a:ext>
            </a:extLst>
          </p:cNvPr>
          <p:cNvSpPr>
            <a:spLocks noGrp="1"/>
          </p:cNvSpPr>
          <p:nvPr>
            <p:ph idx="1"/>
          </p:nvPr>
        </p:nvSpPr>
        <p:spPr/>
        <p:txBody>
          <a:bodyPr vert="horz" lIns="91440" tIns="45720" rIns="91440" bIns="45720" rtlCol="0" anchor="t">
            <a:normAutofit/>
          </a:bodyPr>
          <a:lstStyle/>
          <a:p>
            <a:endParaRPr lang="en-US" sz="1600" dirty="0">
              <a:cs typeface="Calibri"/>
            </a:endParaRPr>
          </a:p>
          <a:p>
            <a:endParaRPr lang="en-US" sz="1600" dirty="0">
              <a:cs typeface="Calibri"/>
            </a:endParaRPr>
          </a:p>
          <a:p>
            <a:r>
              <a:rPr lang="en-US" sz="1600" dirty="0">
                <a:cs typeface="Calibri"/>
              </a:rPr>
              <a:t>https://</a:t>
            </a:r>
            <a:r>
              <a:rPr lang="en-US" sz="1600" dirty="0" err="1">
                <a:cs typeface="Calibri"/>
              </a:rPr>
              <a:t>www.linkedin.com</a:t>
            </a:r>
            <a:r>
              <a:rPr lang="en-US" sz="1600" dirty="0">
                <a:cs typeface="Calibri"/>
              </a:rPr>
              <a:t>/pulse/20140616204813-2554671-lessons-from-target-s-pregnancy-prediction-pr-fiasco/</a:t>
            </a:r>
            <a:endParaRPr lang="en-US" sz="2000" dirty="0">
              <a:cs typeface="Calibri"/>
            </a:endParaRPr>
          </a:p>
        </p:txBody>
      </p:sp>
    </p:spTree>
    <p:extLst>
      <p:ext uri="{BB962C8B-B14F-4D97-AF65-F5344CB8AC3E}">
        <p14:creationId xmlns:p14="http://schemas.microsoft.com/office/powerpoint/2010/main" val="3417416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7CA0E-B3A3-4A7E-9B65-EA1DA7493465}"/>
              </a:ext>
            </a:extLst>
          </p:cNvPr>
          <p:cNvSpPr>
            <a:spLocks noGrp="1"/>
          </p:cNvSpPr>
          <p:nvPr>
            <p:ph type="title"/>
          </p:nvPr>
        </p:nvSpPr>
        <p:spPr/>
        <p:txBody>
          <a:bodyPr/>
          <a:lstStyle/>
          <a:p>
            <a:r>
              <a:rPr lang="en-US">
                <a:cs typeface="Calibri Light"/>
              </a:rPr>
              <a:t>Misleading investors</a:t>
            </a:r>
            <a:endParaRPr lang="en-US"/>
          </a:p>
        </p:txBody>
      </p:sp>
      <p:sp>
        <p:nvSpPr>
          <p:cNvPr id="3" name="Content Placeholder 2">
            <a:extLst>
              <a:ext uri="{FF2B5EF4-FFF2-40B4-BE49-F238E27FC236}">
                <a16:creationId xmlns:a16="http://schemas.microsoft.com/office/drawing/2014/main" id="{03538D7F-D7F3-4189-938C-EF74BE49D0D1}"/>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AI is actually mechanical turk</a:t>
            </a:r>
          </a:p>
          <a:p>
            <a:r>
              <a:rPr lang="en-US">
                <a:cs typeface="Calibri"/>
              </a:rPr>
              <a:t>https://news.ycombinator.com/item?id=18043969</a:t>
            </a:r>
          </a:p>
        </p:txBody>
      </p:sp>
    </p:spTree>
    <p:extLst>
      <p:ext uri="{BB962C8B-B14F-4D97-AF65-F5344CB8AC3E}">
        <p14:creationId xmlns:p14="http://schemas.microsoft.com/office/powerpoint/2010/main" val="36304156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4FEEB-C9F8-4AF3-B76A-5948C4BF93B0}"/>
              </a:ext>
            </a:extLst>
          </p:cNvPr>
          <p:cNvSpPr>
            <a:spLocks noGrp="1"/>
          </p:cNvSpPr>
          <p:nvPr>
            <p:ph type="title"/>
          </p:nvPr>
        </p:nvSpPr>
        <p:spPr/>
        <p:txBody>
          <a:bodyPr/>
          <a:lstStyle/>
          <a:p>
            <a:r>
              <a:rPr lang="en-US" i="1">
                <a:highlight>
                  <a:srgbClr val="FFFF00"/>
                </a:highlight>
                <a:cs typeface="Calibri Light"/>
              </a:rPr>
              <a:t>Activity</a:t>
            </a:r>
            <a:r>
              <a:rPr lang="en-US">
                <a:cs typeface="Calibri Light"/>
              </a:rPr>
              <a:t>: discuss with partner</a:t>
            </a:r>
            <a:endParaRPr lang="en-US"/>
          </a:p>
        </p:txBody>
      </p:sp>
      <p:sp>
        <p:nvSpPr>
          <p:cNvPr id="3" name="Content Placeholder 2">
            <a:extLst>
              <a:ext uri="{FF2B5EF4-FFF2-40B4-BE49-F238E27FC236}">
                <a16:creationId xmlns:a16="http://schemas.microsoft.com/office/drawing/2014/main" id="{4315B276-6D46-4CE4-8707-9AB9875A45E6}"/>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Count off by 1,2,3,4,5,6,7,8,1,2,3,4,5,6,7,8</a:t>
            </a:r>
            <a:endParaRPr lang="en-US"/>
          </a:p>
          <a:p>
            <a:pPr marL="0" indent="0">
              <a:buNone/>
            </a:pPr>
            <a:r>
              <a:rPr lang="en-US" i="1">
                <a:cs typeface="Calibri"/>
              </a:rPr>
              <a:t>Write down your responses to the following questions</a:t>
            </a:r>
            <a:r>
              <a:rPr lang="en-US">
                <a:cs typeface="Calibri"/>
              </a:rPr>
              <a:t>:</a:t>
            </a:r>
          </a:p>
          <a:p>
            <a:r>
              <a:rPr lang="en-US">
                <a:cs typeface="Calibri"/>
              </a:rPr>
              <a:t>How do you collaborate with coworkers who underperform?</a:t>
            </a:r>
            <a:endParaRPr lang="en-US"/>
          </a:p>
          <a:p>
            <a:endParaRPr lang="en-US">
              <a:cs typeface="Calibri"/>
            </a:endParaRPr>
          </a:p>
          <a:p>
            <a:r>
              <a:rPr lang="en-US">
                <a:cs typeface="Calibri"/>
              </a:rPr>
              <a:t>How do you collaborate with coworkers who have divergent goals?</a:t>
            </a:r>
          </a:p>
          <a:p>
            <a:endParaRPr lang="en-US">
              <a:cs typeface="Calibri"/>
            </a:endParaRPr>
          </a:p>
          <a:p>
            <a:r>
              <a:rPr lang="en-US">
                <a:cs typeface="Calibri"/>
              </a:rPr>
              <a:t>How do you compete with people who operate with fewer moral constraints (cheaters)? Different moral frameworks enable alternative actions.</a:t>
            </a:r>
          </a:p>
        </p:txBody>
      </p:sp>
    </p:spTree>
    <p:extLst>
      <p:ext uri="{BB962C8B-B14F-4D97-AF65-F5344CB8AC3E}">
        <p14:creationId xmlns:p14="http://schemas.microsoft.com/office/powerpoint/2010/main" val="5559982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2B18-0853-40D1-AC4D-12EFFE14049D}"/>
              </a:ext>
            </a:extLst>
          </p:cNvPr>
          <p:cNvSpPr>
            <a:spLocks noGrp="1"/>
          </p:cNvSpPr>
          <p:nvPr>
            <p:ph type="title"/>
          </p:nvPr>
        </p:nvSpPr>
        <p:spPr/>
        <p:txBody>
          <a:bodyPr/>
          <a:lstStyle/>
          <a:p>
            <a:r>
              <a:rPr lang="en-US">
                <a:cs typeface="Calibri Light"/>
              </a:rPr>
              <a:t>Collect Responses on white board</a:t>
            </a:r>
            <a:endParaRPr lang="en-US"/>
          </a:p>
        </p:txBody>
      </p:sp>
      <p:sp>
        <p:nvSpPr>
          <p:cNvPr id="3" name="Content Placeholder 2">
            <a:extLst>
              <a:ext uri="{FF2B5EF4-FFF2-40B4-BE49-F238E27FC236}">
                <a16:creationId xmlns:a16="http://schemas.microsoft.com/office/drawing/2014/main" id="{50E78B0B-5B1F-4C22-972A-0858839367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973603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F5AD-526D-4490-BDB2-FD35C495A168}"/>
              </a:ext>
            </a:extLst>
          </p:cNvPr>
          <p:cNvSpPr>
            <a:spLocks noGrp="1"/>
          </p:cNvSpPr>
          <p:nvPr>
            <p:ph type="title"/>
          </p:nvPr>
        </p:nvSpPr>
        <p:spPr/>
        <p:txBody>
          <a:bodyPr/>
          <a:lstStyle/>
          <a:p>
            <a:r>
              <a:rPr lang="en-US">
                <a:cs typeface="Calibri Light"/>
              </a:rPr>
              <a:t>Responses</a:t>
            </a:r>
            <a:endParaRPr lang="en-US"/>
          </a:p>
        </p:txBody>
      </p:sp>
      <p:sp>
        <p:nvSpPr>
          <p:cNvPr id="3" name="Content Placeholder 2">
            <a:extLst>
              <a:ext uri="{FF2B5EF4-FFF2-40B4-BE49-F238E27FC236}">
                <a16:creationId xmlns:a16="http://schemas.microsoft.com/office/drawing/2014/main" id="{6662D459-3B18-4BF0-BABC-E1E537F57D89}"/>
              </a:ext>
            </a:extLst>
          </p:cNvPr>
          <p:cNvSpPr>
            <a:spLocks noGrp="1"/>
          </p:cNvSpPr>
          <p:nvPr>
            <p:ph sz="half" idx="1"/>
          </p:nvPr>
        </p:nvSpPr>
        <p:spPr/>
        <p:txBody>
          <a:bodyPr vert="horz" lIns="91440" tIns="45720" rIns="91440" bIns="45720" rtlCol="0" anchor="t">
            <a:normAutofit/>
          </a:bodyPr>
          <a:lstStyle/>
          <a:p>
            <a:pPr marL="0" indent="0">
              <a:buNone/>
            </a:pPr>
            <a:r>
              <a:rPr lang="en-US" sz="2400">
                <a:cs typeface="Calibri"/>
              </a:rPr>
              <a:t>Under performing coworker:</a:t>
            </a:r>
          </a:p>
          <a:p>
            <a:r>
              <a:rPr lang="en-US" sz="2400">
                <a:cs typeface="Calibri"/>
              </a:rPr>
              <a:t>Escalate to boss</a:t>
            </a:r>
          </a:p>
          <a:p>
            <a:r>
              <a:rPr lang="en-US" sz="2400">
                <a:cs typeface="Calibri"/>
              </a:rPr>
              <a:t>Work as a team – seek collaboration</a:t>
            </a:r>
          </a:p>
          <a:p>
            <a:r>
              <a:rPr lang="en-US" sz="2400">
                <a:cs typeface="Calibri"/>
              </a:rPr>
              <a:t>Evaluate as a group – provide clear expectations</a:t>
            </a:r>
          </a:p>
          <a:p>
            <a:r>
              <a:rPr lang="en-US" sz="2400">
                <a:cs typeface="Calibri"/>
              </a:rPr>
              <a:t>Fire them</a:t>
            </a:r>
          </a:p>
          <a:p>
            <a:r>
              <a:rPr lang="en-US" sz="2400">
                <a:cs typeface="Calibri"/>
              </a:rPr>
              <a:t>Is this one time or recurring?</a:t>
            </a:r>
          </a:p>
          <a:p>
            <a:r>
              <a:rPr lang="en-US" sz="2400">
                <a:cs typeface="Calibri"/>
              </a:rPr>
              <a:t>Offer the coworker training</a:t>
            </a:r>
          </a:p>
          <a:p>
            <a:r>
              <a:rPr lang="en-US" sz="2400">
                <a:cs typeface="Calibri"/>
              </a:rPr>
              <a:t>Seek an explanation for the behavior</a:t>
            </a:r>
          </a:p>
          <a:p>
            <a:pPr marL="0" indent="0">
              <a:buNone/>
            </a:pPr>
            <a:endParaRPr lang="en-US" sz="2400">
              <a:cs typeface="Calibri"/>
            </a:endParaRPr>
          </a:p>
        </p:txBody>
      </p:sp>
      <p:sp>
        <p:nvSpPr>
          <p:cNvPr id="4" name="Content Placeholder 3">
            <a:extLst>
              <a:ext uri="{FF2B5EF4-FFF2-40B4-BE49-F238E27FC236}">
                <a16:creationId xmlns:a16="http://schemas.microsoft.com/office/drawing/2014/main" id="{CB45A990-EF85-41CA-88E9-26989BEAF9BE}"/>
              </a:ext>
            </a:extLst>
          </p:cNvPr>
          <p:cNvSpPr>
            <a:spLocks noGrp="1"/>
          </p:cNvSpPr>
          <p:nvPr>
            <p:ph sz="half" idx="2"/>
          </p:nvPr>
        </p:nvSpPr>
        <p:spPr/>
        <p:txBody>
          <a:bodyPr vert="horz" lIns="91440" tIns="45720" rIns="91440" bIns="45720" rtlCol="0" anchor="t">
            <a:normAutofit/>
          </a:bodyPr>
          <a:lstStyle/>
          <a:p>
            <a:pPr marL="0" indent="0">
              <a:buNone/>
            </a:pPr>
            <a:r>
              <a:rPr lang="en-US">
                <a:ea typeface="+mn-lt"/>
                <a:cs typeface="+mn-lt"/>
              </a:rPr>
              <a:t>Divergent goals:</a:t>
            </a:r>
            <a:endParaRPr lang="en-US"/>
          </a:p>
          <a:p>
            <a:r>
              <a:rPr lang="en-US">
                <a:ea typeface="+mn-lt"/>
                <a:cs typeface="+mn-lt"/>
              </a:rPr>
              <a:t>Seek context and reasoning</a:t>
            </a:r>
          </a:p>
          <a:p>
            <a:r>
              <a:rPr lang="en-US">
                <a:ea typeface="+mn-lt"/>
                <a:cs typeface="+mn-lt"/>
              </a:rPr>
              <a:t>Identify shared goals</a:t>
            </a:r>
          </a:p>
          <a:p>
            <a:r>
              <a:rPr lang="en-US">
                <a:ea typeface="+mn-lt"/>
                <a:cs typeface="+mn-lt"/>
              </a:rPr>
              <a:t>Is the divergence stylistic?</a:t>
            </a:r>
          </a:p>
          <a:p>
            <a:r>
              <a:rPr lang="en-US">
                <a:ea typeface="+mn-lt"/>
                <a:cs typeface="+mn-lt"/>
              </a:rPr>
              <a:t>Find something in common (even if the commonality is outside the goal)</a:t>
            </a:r>
            <a:endParaRPr lang="en-US"/>
          </a:p>
          <a:p>
            <a:endParaRPr lang="en-US">
              <a:cs typeface="Calibri"/>
            </a:endParaRPr>
          </a:p>
        </p:txBody>
      </p:sp>
    </p:spTree>
    <p:extLst>
      <p:ext uri="{BB962C8B-B14F-4D97-AF65-F5344CB8AC3E}">
        <p14:creationId xmlns:p14="http://schemas.microsoft.com/office/powerpoint/2010/main" val="1707261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F68D41A-8478-4A1E-A56D-351E1496F573}"/>
              </a:ext>
            </a:extLst>
          </p:cNvPr>
          <p:cNvSpPr>
            <a:spLocks noGrp="1"/>
          </p:cNvSpPr>
          <p:nvPr>
            <p:ph type="title"/>
          </p:nvPr>
        </p:nvSpPr>
        <p:spPr>
          <a:xfrm>
            <a:off x="640079" y="2053641"/>
            <a:ext cx="3669161" cy="2760098"/>
          </a:xfrm>
        </p:spPr>
        <p:txBody>
          <a:bodyPr>
            <a:normAutofit/>
          </a:bodyPr>
          <a:lstStyle/>
          <a:p>
            <a:r>
              <a:rPr lang="en-US">
                <a:solidFill>
                  <a:srgbClr val="FFFFFF"/>
                </a:solidFill>
                <a:cs typeface="Calibri Light"/>
              </a:rPr>
              <a:t>Homework</a:t>
            </a:r>
            <a:endParaRPr lang="en-US">
              <a:solidFill>
                <a:srgbClr val="FFFFFF"/>
              </a:solidFill>
            </a:endParaRPr>
          </a:p>
        </p:txBody>
      </p:sp>
      <p:sp>
        <p:nvSpPr>
          <p:cNvPr id="3" name="Content Placeholder 2">
            <a:extLst>
              <a:ext uri="{FF2B5EF4-FFF2-40B4-BE49-F238E27FC236}">
                <a16:creationId xmlns:a16="http://schemas.microsoft.com/office/drawing/2014/main" id="{C8407C56-EB5E-4DCA-94A3-D158B0A30780}"/>
              </a:ext>
            </a:extLst>
          </p:cNvPr>
          <p:cNvSpPr>
            <a:spLocks noGrp="1"/>
          </p:cNvSpPr>
          <p:nvPr>
            <p:ph idx="1"/>
          </p:nvPr>
        </p:nvSpPr>
        <p:spPr>
          <a:xfrm>
            <a:off x="6090574" y="801866"/>
            <a:ext cx="5306084" cy="5230634"/>
          </a:xfrm>
        </p:spPr>
        <p:txBody>
          <a:bodyPr anchor="ctr">
            <a:normAutofit/>
          </a:bodyPr>
          <a:lstStyle/>
          <a:p>
            <a:r>
              <a:rPr lang="en-US" sz="2400" strike="sngStrike" dirty="0">
                <a:solidFill>
                  <a:srgbClr val="000000"/>
                </a:solidFill>
                <a:cs typeface="Calibri"/>
              </a:rPr>
              <a:t>Addressing points from previous week</a:t>
            </a:r>
            <a:endParaRPr lang="en-US" sz="2400" dirty="0">
              <a:cs typeface="Calibri"/>
            </a:endParaRPr>
          </a:p>
          <a:p>
            <a:r>
              <a:rPr lang="en-US" sz="2400" strike="sngStrike" dirty="0">
                <a:solidFill>
                  <a:srgbClr val="000000"/>
                </a:solidFill>
                <a:cs typeface="Calibri"/>
              </a:rPr>
              <a:t>Introduction to Graphs</a:t>
            </a:r>
            <a:endParaRPr lang="en-US" sz="2400" dirty="0">
              <a:cs typeface="Calibri"/>
            </a:endParaRPr>
          </a:p>
          <a:p>
            <a:r>
              <a:rPr lang="en-US" sz="2400" strike="sngStrike" dirty="0">
                <a:solidFill>
                  <a:srgbClr val="000000"/>
                </a:solidFill>
                <a:cs typeface="Calibri"/>
              </a:rPr>
              <a:t>Directed Graphs</a:t>
            </a:r>
            <a:endParaRPr lang="en-US" sz="2400" dirty="0">
              <a:cs typeface="Calibri"/>
            </a:endParaRPr>
          </a:p>
          <a:p>
            <a:r>
              <a:rPr lang="en-US" sz="2400" strike="sngStrike" dirty="0">
                <a:solidFill>
                  <a:srgbClr val="000000"/>
                </a:solidFill>
                <a:cs typeface="Calibri"/>
              </a:rPr>
              <a:t>Weighted Graphs</a:t>
            </a:r>
          </a:p>
          <a:p>
            <a:r>
              <a:rPr lang="en-US" sz="2400" strike="sngStrike" dirty="0">
                <a:solidFill>
                  <a:srgbClr val="000000"/>
                </a:solidFill>
                <a:cs typeface="Calibri"/>
              </a:rPr>
              <a:t>Ethics</a:t>
            </a:r>
            <a:endParaRPr lang="en-US" sz="2400" strike="sngStrike" dirty="0">
              <a:cs typeface="Calibri"/>
            </a:endParaRPr>
          </a:p>
          <a:p>
            <a:r>
              <a:rPr lang="en-US" sz="2400" dirty="0">
                <a:solidFill>
                  <a:srgbClr val="000000"/>
                </a:solidFill>
                <a:highlight>
                  <a:srgbClr val="FFFF00"/>
                </a:highlight>
                <a:cs typeface="Calibri"/>
              </a:rPr>
              <a:t>Homework</a:t>
            </a:r>
            <a:endParaRPr lang="en-US" sz="2400" dirty="0">
              <a:highlight>
                <a:srgbClr val="FFFF00"/>
              </a:highlight>
              <a:cs typeface="Calibri"/>
            </a:endParaRPr>
          </a:p>
        </p:txBody>
      </p:sp>
    </p:spTree>
    <p:extLst>
      <p:ext uri="{BB962C8B-B14F-4D97-AF65-F5344CB8AC3E}">
        <p14:creationId xmlns:p14="http://schemas.microsoft.com/office/powerpoint/2010/main" val="12336565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A6B7355-DA8C-4E4C-9F90-F965051635D8}"/>
              </a:ext>
            </a:extLst>
          </p:cNvPr>
          <p:cNvSpPr>
            <a:spLocks noGrp="1"/>
          </p:cNvSpPr>
          <p:nvPr>
            <p:ph type="title"/>
          </p:nvPr>
        </p:nvSpPr>
        <p:spPr>
          <a:xfrm>
            <a:off x="640079" y="2053641"/>
            <a:ext cx="3669161" cy="2760098"/>
          </a:xfrm>
        </p:spPr>
        <p:txBody>
          <a:bodyPr>
            <a:normAutofit/>
          </a:bodyPr>
          <a:lstStyle/>
          <a:p>
            <a:r>
              <a:rPr lang="en-US" dirty="0">
                <a:solidFill>
                  <a:srgbClr val="FFFFFF"/>
                </a:solidFill>
                <a:cs typeface="Calibri Light"/>
              </a:rPr>
              <a:t>Homework: </a:t>
            </a:r>
            <a:br>
              <a:rPr lang="en-US" dirty="0">
                <a:solidFill>
                  <a:srgbClr val="FFFFFF"/>
                </a:solidFill>
                <a:cs typeface="Calibri Light"/>
              </a:rPr>
            </a:br>
            <a:r>
              <a:rPr lang="en-US" dirty="0">
                <a:solidFill>
                  <a:srgbClr val="FFFFFF"/>
                </a:solidFill>
                <a:cs typeface="Calibri Light"/>
              </a:rPr>
              <a:t>Elevator pitch</a:t>
            </a:r>
            <a:endParaRPr lang="en-US" dirty="0">
              <a:solidFill>
                <a:srgbClr val="FFFFFF"/>
              </a:solidFill>
            </a:endParaRPr>
          </a:p>
        </p:txBody>
      </p:sp>
      <p:sp>
        <p:nvSpPr>
          <p:cNvPr id="3" name="Content Placeholder 2">
            <a:extLst>
              <a:ext uri="{FF2B5EF4-FFF2-40B4-BE49-F238E27FC236}">
                <a16:creationId xmlns:a16="http://schemas.microsoft.com/office/drawing/2014/main" id="{EA081685-434E-40BC-BCD3-B081A02C2897}"/>
              </a:ext>
            </a:extLst>
          </p:cNvPr>
          <p:cNvSpPr>
            <a:spLocks noGrp="1"/>
          </p:cNvSpPr>
          <p:nvPr>
            <p:ph idx="1"/>
          </p:nvPr>
        </p:nvSpPr>
        <p:spPr>
          <a:xfrm>
            <a:off x="6090574" y="801866"/>
            <a:ext cx="5306084" cy="5230634"/>
          </a:xfrm>
        </p:spPr>
        <p:txBody>
          <a:bodyPr anchor="ctr">
            <a:normAutofit/>
          </a:bodyPr>
          <a:lstStyle/>
          <a:p>
            <a:r>
              <a:rPr lang="en-US" sz="2400" strike="sngStrike" dirty="0">
                <a:solidFill>
                  <a:srgbClr val="000000"/>
                </a:solidFill>
                <a:cs typeface="Calibri"/>
              </a:rPr>
              <a:t>Addressing points from previous week</a:t>
            </a:r>
            <a:endParaRPr lang="en-US" sz="2400" dirty="0">
              <a:cs typeface="Calibri"/>
            </a:endParaRPr>
          </a:p>
          <a:p>
            <a:r>
              <a:rPr lang="en-US" sz="2400" strike="sngStrike" dirty="0">
                <a:solidFill>
                  <a:srgbClr val="000000"/>
                </a:solidFill>
                <a:cs typeface="Calibri"/>
              </a:rPr>
              <a:t>Introduction to Graphs</a:t>
            </a:r>
            <a:endParaRPr lang="en-US" sz="2400" dirty="0">
              <a:cs typeface="Calibri"/>
            </a:endParaRPr>
          </a:p>
          <a:p>
            <a:r>
              <a:rPr lang="en-US" sz="2400" strike="sngStrike" dirty="0">
                <a:solidFill>
                  <a:srgbClr val="000000"/>
                </a:solidFill>
                <a:cs typeface="Calibri"/>
              </a:rPr>
              <a:t>Directed Graphs</a:t>
            </a:r>
            <a:endParaRPr lang="en-US" sz="2400" strike="sngStrike" dirty="0">
              <a:cs typeface="Calibri"/>
            </a:endParaRPr>
          </a:p>
          <a:p>
            <a:r>
              <a:rPr lang="en-US" sz="2400" dirty="0">
                <a:cs typeface="Calibri"/>
              </a:rPr>
              <a:t>Weighted Graphs</a:t>
            </a:r>
          </a:p>
          <a:p>
            <a:r>
              <a:rPr lang="en-US" sz="2400" dirty="0">
                <a:cs typeface="Calibri"/>
              </a:rPr>
              <a:t>Homework</a:t>
            </a:r>
          </a:p>
          <a:p>
            <a:r>
              <a:rPr lang="en-US" dirty="0">
                <a:solidFill>
                  <a:srgbClr val="000000"/>
                </a:solidFill>
                <a:highlight>
                  <a:srgbClr val="FFFF00"/>
                </a:highlight>
                <a:cs typeface="Calibri"/>
              </a:rPr>
              <a:t>Elevator pitch</a:t>
            </a:r>
          </a:p>
          <a:p>
            <a:endParaRPr lang="en-US" dirty="0"/>
          </a:p>
        </p:txBody>
      </p:sp>
    </p:spTree>
    <p:extLst>
      <p:ext uri="{BB962C8B-B14F-4D97-AF65-F5344CB8AC3E}">
        <p14:creationId xmlns:p14="http://schemas.microsoft.com/office/powerpoint/2010/main" val="650727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02FA-21C3-4B91-9915-612AB1C33E1E}"/>
              </a:ext>
            </a:extLst>
          </p:cNvPr>
          <p:cNvSpPr>
            <a:spLocks noGrp="1"/>
          </p:cNvSpPr>
          <p:nvPr>
            <p:ph type="title"/>
          </p:nvPr>
        </p:nvSpPr>
        <p:spPr/>
        <p:txBody>
          <a:bodyPr/>
          <a:lstStyle/>
          <a:p>
            <a:r>
              <a:rPr lang="en-US" dirty="0">
                <a:cs typeface="Calibri Light"/>
              </a:rPr>
              <a:t>How I use short exposure to leaders</a:t>
            </a:r>
            <a:endParaRPr lang="en-US" dirty="0"/>
          </a:p>
        </p:txBody>
      </p:sp>
      <p:sp>
        <p:nvSpPr>
          <p:cNvPr id="3" name="Content Placeholder 2">
            <a:extLst>
              <a:ext uri="{FF2B5EF4-FFF2-40B4-BE49-F238E27FC236}">
                <a16:creationId xmlns:a16="http://schemas.microsoft.com/office/drawing/2014/main" id="{BAC1DA1E-B18E-4884-9C42-933D620D8E53}"/>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Where: hallway encounters</a:t>
            </a:r>
          </a:p>
          <a:p>
            <a:endParaRPr lang="en-US">
              <a:cs typeface="Calibri"/>
            </a:endParaRPr>
          </a:p>
          <a:p>
            <a:r>
              <a:rPr lang="en-US">
                <a:cs typeface="Calibri"/>
              </a:rPr>
              <a:t>Leader's exposure to low-level truth is limited</a:t>
            </a:r>
            <a:endParaRPr lang="en-US"/>
          </a:p>
          <a:p>
            <a:r>
              <a:rPr lang="en-US">
                <a:cs typeface="Calibri"/>
              </a:rPr>
              <a:t>[Good] leaders don't want to micromanage</a:t>
            </a:r>
          </a:p>
          <a:p>
            <a:endParaRPr lang="en-US">
              <a:cs typeface="Calibri"/>
            </a:endParaRPr>
          </a:p>
          <a:p>
            <a:r>
              <a:rPr lang="en-US">
                <a:cs typeface="Calibri"/>
              </a:rPr>
              <a:t>What does leadership expect to hear?</a:t>
            </a:r>
            <a:endParaRPr lang="en-US"/>
          </a:p>
          <a:p>
            <a:pPr lvl="1"/>
            <a:r>
              <a:rPr lang="en-US">
                <a:cs typeface="Calibri"/>
              </a:rPr>
              <a:t>Not enough resources (people, money, time, computers, data)</a:t>
            </a:r>
          </a:p>
          <a:p>
            <a:pPr lvl="1"/>
            <a:r>
              <a:rPr lang="en-US">
                <a:cs typeface="Calibri"/>
              </a:rPr>
              <a:t>Everything is going great</a:t>
            </a:r>
          </a:p>
          <a:p>
            <a:pPr lvl="1"/>
            <a:r>
              <a:rPr lang="en-US">
                <a:cs typeface="Calibri"/>
              </a:rPr>
              <a:t>I will get that report to you by Thursday</a:t>
            </a:r>
          </a:p>
        </p:txBody>
      </p:sp>
    </p:spTree>
    <p:extLst>
      <p:ext uri="{BB962C8B-B14F-4D97-AF65-F5344CB8AC3E}">
        <p14:creationId xmlns:p14="http://schemas.microsoft.com/office/powerpoint/2010/main" val="36683856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5606</Words>
  <Application>Microsoft Macintosh PowerPoint</Application>
  <PresentationFormat>Widescreen</PresentationFormat>
  <Paragraphs>1691</Paragraphs>
  <Slides>112</Slides>
  <Notes>24</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Calibri</vt:lpstr>
      <vt:lpstr>Calibri Light</vt:lpstr>
      <vt:lpstr>Courier New</vt:lpstr>
      <vt:lpstr>office theme</vt:lpstr>
      <vt:lpstr>PowerPoint Presentation</vt:lpstr>
      <vt:lpstr>Activity: Discuss in Blackboard</vt:lpstr>
      <vt:lpstr>PowerPoint Presentation</vt:lpstr>
      <vt:lpstr>What you want to know more about?</vt:lpstr>
      <vt:lpstr>PowerPoint Presentation</vt:lpstr>
      <vt:lpstr>Tables,and Graphs</vt:lpstr>
      <vt:lpstr>Course schedule and outline (scope)</vt:lpstr>
      <vt:lpstr>By the end of this session, </vt:lpstr>
      <vt:lpstr>Introduction  to graphs</vt:lpstr>
      <vt:lpstr>Data Structures covered in Data 601</vt:lpstr>
      <vt:lpstr>Table 1 describing relations among entities</vt:lpstr>
      <vt:lpstr>Table 2 describing relations among entities</vt:lpstr>
      <vt:lpstr>Graph: nodes and edges</vt:lpstr>
      <vt:lpstr>Conventional distinction</vt:lpstr>
      <vt:lpstr>Relation between graph and adjacency matrix </vt:lpstr>
      <vt:lpstr>Matrix for Undirected graph has diagonal symmetry</vt:lpstr>
      <vt:lpstr>Difference between graph, plot, chart, figure?</vt:lpstr>
      <vt:lpstr>Jargon: Graph versus Chart versus Plot versus Figure</vt:lpstr>
      <vt:lpstr>Why add graphs if tables are equivalent?</vt:lpstr>
      <vt:lpstr>Use graphs when focused on relations among entities</vt:lpstr>
      <vt:lpstr>Costs of using graph to represent data</vt:lpstr>
      <vt:lpstr>Applications of graphs</vt:lpstr>
      <vt:lpstr>Use case for graphs:  Fraud detection for banking and for credit card transactions </vt:lpstr>
      <vt:lpstr>Use case for graphs:  Fraud detection for banking and for credit card transactions </vt:lpstr>
      <vt:lpstr>Use case for graphs: Natural Language Processing</vt:lpstr>
      <vt:lpstr>Social Network Analysis applied in advertising</vt:lpstr>
      <vt:lpstr>Social Network Analysis applied in advertising</vt:lpstr>
      <vt:lpstr>Graph visualization</vt:lpstr>
      <vt:lpstr>Relations and Layout are unrelated</vt:lpstr>
      <vt:lpstr>Static Visualization of Graphs</vt:lpstr>
      <vt:lpstr>PowerPoint Presentation</vt:lpstr>
      <vt:lpstr>PowerPoint Presentation</vt:lpstr>
      <vt:lpstr>Vote for the missing entry in the table</vt:lpstr>
      <vt:lpstr>Answer for the missing entry in the table</vt:lpstr>
      <vt:lpstr>Explanation for the missing entry in the table</vt:lpstr>
      <vt:lpstr>Activity: Partner check-in</vt:lpstr>
      <vt:lpstr>Activity: Partner check-in</vt:lpstr>
      <vt:lpstr>Another Python package for graphs: networkx</vt:lpstr>
      <vt:lpstr>Directed Graphs</vt:lpstr>
      <vt:lpstr>Directed Graph: edges with direction</vt:lpstr>
      <vt:lpstr>Example application of directed graph</vt:lpstr>
      <vt:lpstr>Use case for a graph of web links</vt:lpstr>
      <vt:lpstr>Relation between table and directed graph</vt:lpstr>
      <vt:lpstr>Vote for the missing entry in the adjacency matrix</vt:lpstr>
      <vt:lpstr>PowerPoint Presentation</vt:lpstr>
      <vt:lpstr>Vote for the missing entry in the table</vt:lpstr>
      <vt:lpstr>Answer for the missing entry in the table</vt:lpstr>
      <vt:lpstr>Explanation for the missing entry in the table</vt:lpstr>
      <vt:lpstr>PowerPoint Presentation</vt:lpstr>
      <vt:lpstr>PowerPoint Presentation</vt:lpstr>
      <vt:lpstr>Weighted Graphs</vt:lpstr>
      <vt:lpstr>Use case for graphs: Logistics</vt:lpstr>
      <vt:lpstr>Example application of weighted graph</vt:lpstr>
      <vt:lpstr>PowerPoint Presentation</vt:lpstr>
      <vt:lpstr>weighted graph and adjacency matrix </vt:lpstr>
      <vt:lpstr>Directed weighted graph and adjacency matrix </vt:lpstr>
      <vt:lpstr>Example application of Weighted directed graphs</vt:lpstr>
      <vt:lpstr>Vote for the missing entry in the table</vt:lpstr>
      <vt:lpstr>PowerPoint Presentation</vt:lpstr>
      <vt:lpstr>PowerPoint Presentation</vt:lpstr>
      <vt:lpstr>Standard problems when using graphs</vt:lpstr>
      <vt:lpstr>Graph software</vt:lpstr>
      <vt:lpstr>Data sources</vt:lpstr>
      <vt:lpstr>Activity: graph data analysis</vt:lpstr>
      <vt:lpstr>Ethics and Legality</vt:lpstr>
      <vt:lpstr>Ethics and Legality</vt:lpstr>
      <vt:lpstr>Outcome of pondering ethical/moral issues</vt:lpstr>
      <vt:lpstr>Activity: how you respond to disagreement</vt:lpstr>
      <vt:lpstr>DATA 605: Ethical and Legal Issues in Data Science</vt:lpstr>
      <vt:lpstr>In the "Management Science Pathway", a related course: ENMG 656</vt:lpstr>
      <vt:lpstr>Relevance of Ethics to Data</vt:lpstr>
      <vt:lpstr>Major  Take-aways</vt:lpstr>
      <vt:lpstr>Major Take-away: pre-cache responses</vt:lpstr>
      <vt:lpstr>Major Take-away: consistency of approaches</vt:lpstr>
      <vt:lpstr>Major Take-away: you safeguard privacy</vt:lpstr>
      <vt:lpstr>"I didn't know that was illegal"</vt:lpstr>
      <vt:lpstr>Ethics of Data</vt:lpstr>
      <vt:lpstr>Data sources that may have sensitive information</vt:lpstr>
      <vt:lpstr>Example: Data access and sharing policies</vt:lpstr>
      <vt:lpstr>You may be responsible for a lot of data</vt:lpstr>
      <vt:lpstr>Activity: sharing data</vt:lpstr>
      <vt:lpstr>Analysis of Activity</vt:lpstr>
      <vt:lpstr>Responses to potential conflict</vt:lpstr>
      <vt:lpstr>Data security</vt:lpstr>
      <vt:lpstr>Laws on data</vt:lpstr>
      <vt:lpstr>Anonymize sensitive data</vt:lpstr>
      <vt:lpstr>Risk of Inference; Deanonymization by Aggregation</vt:lpstr>
      <vt:lpstr>PowerPoint Presentation</vt:lpstr>
      <vt:lpstr>Buying and selling data</vt:lpstr>
      <vt:lpstr>Ethics and Morals of Data Science</vt:lpstr>
      <vt:lpstr>Validating Expectations</vt:lpstr>
      <vt:lpstr>Undesired outcome of predictions</vt:lpstr>
      <vt:lpstr>Misleading investors</vt:lpstr>
      <vt:lpstr>Activity: discuss with partner</vt:lpstr>
      <vt:lpstr>Collect Responses on white board</vt:lpstr>
      <vt:lpstr>Responses</vt:lpstr>
      <vt:lpstr>Homework</vt:lpstr>
      <vt:lpstr>Homework:  Elevator pitch</vt:lpstr>
      <vt:lpstr>How I use short exposure to leaders</vt:lpstr>
      <vt:lpstr>How I use short exposure to leaders</vt:lpstr>
      <vt:lpstr>Activity: elevator pitch</vt:lpstr>
      <vt:lpstr>Homework: elevator pitch</vt:lpstr>
      <vt:lpstr>Homework: develop an elevator pitch</vt:lpstr>
      <vt:lpstr>Homework: upload your elevator to Blackboard</vt:lpstr>
      <vt:lpstr>Activity: Know/Don't know/Want to know</vt:lpstr>
      <vt:lpstr>Reading assignment   --&gt; Quiz on Blackboard</vt:lpstr>
      <vt:lpstr>PowerPoint Presentation</vt:lpstr>
      <vt:lpstr>PowerPoint Presentation</vt:lpstr>
      <vt:lpstr>PowerPoint Presentation</vt:lpstr>
      <vt:lpstr>PowerPoint Presentation</vt:lpstr>
      <vt:lpstr>Log data </vt:lpstr>
      <vt:lpstr>Wikipedia clickstream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Wan</dc:creator>
  <cp:lastModifiedBy>John Wan</cp:lastModifiedBy>
  <cp:revision>7</cp:revision>
  <dcterms:created xsi:type="dcterms:W3CDTF">2020-11-03T11:43:46Z</dcterms:created>
  <dcterms:modified xsi:type="dcterms:W3CDTF">2020-11-03T16:39:40Z</dcterms:modified>
</cp:coreProperties>
</file>